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4"/>
  </p:sldMasterIdLst>
  <p:sldIdLst>
    <p:sldId id="257" r:id="rId5"/>
    <p:sldId id="293" r:id="rId6"/>
    <p:sldId id="280" r:id="rId7"/>
    <p:sldId id="294" r:id="rId8"/>
    <p:sldId id="277" r:id="rId9"/>
    <p:sldId id="278" r:id="rId10"/>
    <p:sldId id="276" r:id="rId11"/>
    <p:sldId id="297" r:id="rId12"/>
    <p:sldId id="281" r:id="rId13"/>
    <p:sldId id="291" r:id="rId14"/>
    <p:sldId id="292" r:id="rId15"/>
    <p:sldId id="298" r:id="rId16"/>
    <p:sldId id="282" r:id="rId17"/>
    <p:sldId id="283" r:id="rId18"/>
    <p:sldId id="284" r:id="rId19"/>
    <p:sldId id="299" r:id="rId20"/>
    <p:sldId id="274" r:id="rId21"/>
    <p:sldId id="285" r:id="rId22"/>
    <p:sldId id="286" r:id="rId23"/>
    <p:sldId id="287" r:id="rId24"/>
    <p:sldId id="301" r:id="rId25"/>
    <p:sldId id="295" r:id="rId26"/>
    <p:sldId id="302" r:id="rId27"/>
    <p:sldId id="275" r:id="rId28"/>
    <p:sldId id="303" r:id="rId29"/>
    <p:sldId id="304" r:id="rId30"/>
  </p:sldIdLst>
  <p:sldSz cx="12192000" cy="6858000"/>
  <p:notesSz cx="6797675" cy="9926638"/>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Gill Sans MT" panose="020B0502020104020203" pitchFamily="34" charset="0"/>
      <p:regular r:id="rId37"/>
      <p:bold r:id="rId38"/>
      <p:italic r:id="rId39"/>
      <p:bold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 userDrawn="1">
          <p15:clr>
            <a:srgbClr val="A4A3A4"/>
          </p15:clr>
        </p15:guide>
        <p15:guide id="2" pos="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62" autoAdjust="0"/>
    <p:restoredTop sz="94660"/>
  </p:normalViewPr>
  <p:slideViewPr>
    <p:cSldViewPr snapToGrid="0">
      <p:cViewPr varScale="1">
        <p:scale>
          <a:sx n="72" d="100"/>
          <a:sy n="72" d="100"/>
        </p:scale>
        <p:origin x="630" y="78"/>
      </p:cViewPr>
      <p:guideLst>
        <p:guide orient="horz" pos="51"/>
        <p:guide pos="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eahan" userId="28c1b475-1e7c-48b6-8ed8-b54a789518e9" providerId="ADAL" clId="{BCA568F9-BD07-48DD-B6EA-391B1AB8A108}"/>
    <pc:docChg chg="custSel modSld">
      <pc:chgData name="Simon Beahan" userId="28c1b475-1e7c-48b6-8ed8-b54a789518e9" providerId="ADAL" clId="{BCA568F9-BD07-48DD-B6EA-391B1AB8A108}" dt="2022-02-09T10:44:41.168" v="49" actId="20577"/>
      <pc:docMkLst>
        <pc:docMk/>
      </pc:docMkLst>
      <pc:sldChg chg="modSp">
        <pc:chgData name="Simon Beahan" userId="28c1b475-1e7c-48b6-8ed8-b54a789518e9" providerId="ADAL" clId="{BCA568F9-BD07-48DD-B6EA-391B1AB8A108}" dt="2022-02-09T10:44:41.168" v="49" actId="20577"/>
        <pc:sldMkLst>
          <pc:docMk/>
          <pc:sldMk cId="0" sldId="280"/>
        </pc:sldMkLst>
        <pc:spChg chg="mod">
          <ac:chgData name="Simon Beahan" userId="28c1b475-1e7c-48b6-8ed8-b54a789518e9" providerId="ADAL" clId="{BCA568F9-BD07-48DD-B6EA-391B1AB8A108}" dt="2022-02-09T10:44:41.168" v="49" actId="20577"/>
          <ac:spMkLst>
            <pc:docMk/>
            <pc:sldMk cId="0" sldId="280"/>
            <ac:spMk id="2" creationId="{20B0EC85-66BD-A345-8A68-AFB6CEB07A3C}"/>
          </ac:spMkLst>
        </pc:spChg>
      </pc:sldChg>
      <pc:sldChg chg="addSp delSp modSp">
        <pc:chgData name="Simon Beahan" userId="28c1b475-1e7c-48b6-8ed8-b54a789518e9" providerId="ADAL" clId="{BCA568F9-BD07-48DD-B6EA-391B1AB8A108}" dt="2022-02-09T09:18:19.604" v="3" actId="1076"/>
        <pc:sldMkLst>
          <pc:docMk/>
          <pc:sldMk cId="1858390862" sldId="303"/>
        </pc:sldMkLst>
        <pc:spChg chg="mod">
          <ac:chgData name="Simon Beahan" userId="28c1b475-1e7c-48b6-8ed8-b54a789518e9" providerId="ADAL" clId="{BCA568F9-BD07-48DD-B6EA-391B1AB8A108}" dt="2022-02-09T09:18:19.604" v="3" actId="1076"/>
          <ac:spMkLst>
            <pc:docMk/>
            <pc:sldMk cId="1858390862" sldId="303"/>
            <ac:spMk id="2051" creationId="{AFFEFFD4-46F5-804E-B204-F61204536063}"/>
          </ac:spMkLst>
        </pc:spChg>
        <pc:picChg chg="add mod">
          <ac:chgData name="Simon Beahan" userId="28c1b475-1e7c-48b6-8ed8-b54a789518e9" providerId="ADAL" clId="{BCA568F9-BD07-48DD-B6EA-391B1AB8A108}" dt="2022-02-09T09:18:16.771" v="2" actId="1076"/>
          <ac:picMkLst>
            <pc:docMk/>
            <pc:sldMk cId="1858390862" sldId="303"/>
            <ac:picMk id="4" creationId="{AFA45117-FB57-47B0-A489-F0EC49E3D52E}"/>
          </ac:picMkLst>
        </pc:picChg>
        <pc:picChg chg="del">
          <ac:chgData name="Simon Beahan" userId="28c1b475-1e7c-48b6-8ed8-b54a789518e9" providerId="ADAL" clId="{BCA568F9-BD07-48DD-B6EA-391B1AB8A108}" dt="2022-02-09T09:18:04.733" v="0" actId="478"/>
          <ac:picMkLst>
            <pc:docMk/>
            <pc:sldMk cId="1858390862" sldId="303"/>
            <ac:picMk id="6" creationId="{5ABBBCF0-7787-D940-84D3-71DDE9940248}"/>
          </ac:picMkLst>
        </pc:picChg>
      </pc:sldChg>
      <pc:sldChg chg="addSp delSp modSp">
        <pc:chgData name="Simon Beahan" userId="28c1b475-1e7c-48b6-8ed8-b54a789518e9" providerId="ADAL" clId="{BCA568F9-BD07-48DD-B6EA-391B1AB8A108}" dt="2022-02-09T09:18:28.642" v="7" actId="1076"/>
        <pc:sldMkLst>
          <pc:docMk/>
          <pc:sldMk cId="1511487012" sldId="304"/>
        </pc:sldMkLst>
        <pc:spChg chg="mod">
          <ac:chgData name="Simon Beahan" userId="28c1b475-1e7c-48b6-8ed8-b54a789518e9" providerId="ADAL" clId="{BCA568F9-BD07-48DD-B6EA-391B1AB8A108}" dt="2022-02-09T09:18:28.642" v="7" actId="1076"/>
          <ac:spMkLst>
            <pc:docMk/>
            <pc:sldMk cId="1511487012" sldId="304"/>
            <ac:spMk id="2051" creationId="{AFFEFFD4-46F5-804E-B204-F61204536063}"/>
          </ac:spMkLst>
        </pc:spChg>
        <pc:picChg chg="add mod">
          <ac:chgData name="Simon Beahan" userId="28c1b475-1e7c-48b6-8ed8-b54a789518e9" providerId="ADAL" clId="{BCA568F9-BD07-48DD-B6EA-391B1AB8A108}" dt="2022-02-09T09:18:26.435" v="6" actId="1076"/>
          <ac:picMkLst>
            <pc:docMk/>
            <pc:sldMk cId="1511487012" sldId="304"/>
            <ac:picMk id="4" creationId="{DEBE395A-E423-4CF5-89A4-08818DB406C8}"/>
          </ac:picMkLst>
        </pc:picChg>
        <pc:picChg chg="del">
          <ac:chgData name="Simon Beahan" userId="28c1b475-1e7c-48b6-8ed8-b54a789518e9" providerId="ADAL" clId="{BCA568F9-BD07-48DD-B6EA-391B1AB8A108}" dt="2022-02-09T09:18:23.858" v="5" actId="478"/>
          <ac:picMkLst>
            <pc:docMk/>
            <pc:sldMk cId="1511487012" sldId="304"/>
            <ac:picMk id="6" creationId="{5ABBBCF0-7787-D940-84D3-71DDE994024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pPr>
              <a:defRPr/>
            </a:pPr>
            <a:fld id="{7DE3A6D7-F7BF-594C-92DD-92B304459C31}" type="datetimeFigureOut">
              <a:rPr lang="en-GB" smtClean="0"/>
              <a:pPr>
                <a:defRPr/>
              </a:pPr>
              <a:t>09/02/2022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B4FD5432-B8A1-964A-AF1D-3C2EA98CFF84}" type="slidenum">
              <a:rPr lang="en-GB" altLang="en-US" smtClean="0"/>
              <a:pPr/>
              <a:t>‹#›</a:t>
            </a:fld>
            <a:endParaRPr lang="en-GB" altLang="en-US"/>
          </a:p>
        </p:txBody>
      </p:sp>
    </p:spTree>
    <p:extLst>
      <p:ext uri="{BB962C8B-B14F-4D97-AF65-F5344CB8AC3E}">
        <p14:creationId xmlns:p14="http://schemas.microsoft.com/office/powerpoint/2010/main" val="3329733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C16A989D-FAF9-8144-90ED-524E8010939C}" type="datetimeFigureOut">
              <a:rPr lang="en-GB" smtClean="0"/>
              <a:pPr>
                <a:defRPr/>
              </a:pPr>
              <a:t>09/02/2022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585F08D6-A6AC-1C41-85BC-EB308255ABB3}" type="slidenum">
              <a:rPr lang="en-GB" altLang="en-US" smtClean="0"/>
              <a:pPr/>
              <a:t>‹#›</a:t>
            </a:fld>
            <a:endParaRPr lang="en-GB" altLang="en-US"/>
          </a:p>
        </p:txBody>
      </p:sp>
    </p:spTree>
    <p:extLst>
      <p:ext uri="{BB962C8B-B14F-4D97-AF65-F5344CB8AC3E}">
        <p14:creationId xmlns:p14="http://schemas.microsoft.com/office/powerpoint/2010/main" val="207107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B341EC80-B1E9-934C-8963-2B1C62E5CB73}" type="datetimeFigureOut">
              <a:rPr lang="en-GB" smtClean="0"/>
              <a:pPr>
                <a:defRPr/>
              </a:pPr>
              <a:t>09/02/2022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0306E0F9-A73A-9248-92A3-D3D177DB872A}" type="slidenum">
              <a:rPr lang="en-GB" altLang="en-US" smtClean="0"/>
              <a:pPr/>
              <a:t>‹#›</a:t>
            </a:fld>
            <a:endParaRPr lang="en-GB" altLang="en-US"/>
          </a:p>
        </p:txBody>
      </p:sp>
    </p:spTree>
    <p:extLst>
      <p:ext uri="{BB962C8B-B14F-4D97-AF65-F5344CB8AC3E}">
        <p14:creationId xmlns:p14="http://schemas.microsoft.com/office/powerpoint/2010/main" val="40476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fld id="{17C88C12-3ADE-BB46-80A0-1123A11C43A1}" type="datetimeFigureOut">
              <a:rPr lang="en-GB" smtClean="0"/>
              <a:pPr>
                <a:defRPr/>
              </a:pPr>
              <a:t>09/02/2022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5AAFBEC4-BCEE-1B41-B483-924AE23B8FC7}" type="slidenum">
              <a:rPr lang="en-GB" altLang="en-US" smtClean="0"/>
              <a:pPr/>
              <a:t>‹#›</a:t>
            </a:fld>
            <a:endParaRPr lang="en-GB" altLang="en-US"/>
          </a:p>
        </p:txBody>
      </p:sp>
    </p:spTree>
    <p:extLst>
      <p:ext uri="{BB962C8B-B14F-4D97-AF65-F5344CB8AC3E}">
        <p14:creationId xmlns:p14="http://schemas.microsoft.com/office/powerpoint/2010/main" val="90668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fld id="{DF7FC48E-25BF-2E4C-9D84-98BC5BE9E4E7}" type="datetimeFigureOut">
              <a:rPr lang="en-GB" smtClean="0"/>
              <a:pPr>
                <a:defRPr/>
              </a:pPr>
              <a:t>09/02/2022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A0F20F88-1193-B84B-BFD8-CF7755C87D30}" type="slidenum">
              <a:rPr lang="en-GB" altLang="en-US" smtClean="0"/>
              <a:pPr/>
              <a:t>‹#›</a:t>
            </a:fld>
            <a:endParaRPr lang="en-GB" altLang="en-US"/>
          </a:p>
        </p:txBody>
      </p:sp>
    </p:spTree>
    <p:extLst>
      <p:ext uri="{BB962C8B-B14F-4D97-AF65-F5344CB8AC3E}">
        <p14:creationId xmlns:p14="http://schemas.microsoft.com/office/powerpoint/2010/main" val="246780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fld id="{F84A5C5D-3847-A74F-9217-E7558C31EC87}" type="datetimeFigureOut">
              <a:rPr lang="en-GB" smtClean="0"/>
              <a:pPr>
                <a:defRPr/>
              </a:pPr>
              <a:t>09/02/2022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5E6F859B-42C2-1844-A065-CE43BD956089}" type="slidenum">
              <a:rPr lang="en-GB" altLang="en-US" smtClean="0"/>
              <a:pPr/>
              <a:t>‹#›</a:t>
            </a:fld>
            <a:endParaRPr lang="en-GB" altLang="en-US"/>
          </a:p>
        </p:txBody>
      </p:sp>
    </p:spTree>
    <p:extLst>
      <p:ext uri="{BB962C8B-B14F-4D97-AF65-F5344CB8AC3E}">
        <p14:creationId xmlns:p14="http://schemas.microsoft.com/office/powerpoint/2010/main" val="2345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fld id="{12F9FF8C-5AAB-4546-A08F-D194CE335987}" type="datetimeFigureOut">
              <a:rPr lang="en-GB" smtClean="0"/>
              <a:pPr>
                <a:defRPr/>
              </a:pPr>
              <a:t>09/02/2022</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74420818-65BE-504A-B5E9-711C2CDEAA85}" type="slidenum">
              <a:rPr lang="en-GB" altLang="en-US" smtClean="0"/>
              <a:pPr/>
              <a:t>‹#›</a:t>
            </a:fld>
            <a:endParaRPr lang="en-GB" altLang="en-US"/>
          </a:p>
        </p:txBody>
      </p:sp>
    </p:spTree>
    <p:extLst>
      <p:ext uri="{BB962C8B-B14F-4D97-AF65-F5344CB8AC3E}">
        <p14:creationId xmlns:p14="http://schemas.microsoft.com/office/powerpoint/2010/main" val="369399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fld id="{DF546717-2EB5-AD45-9B9C-8AFA6132E0E7}" type="datetimeFigureOut">
              <a:rPr lang="en-GB" smtClean="0"/>
              <a:pPr>
                <a:defRPr/>
              </a:pPr>
              <a:t>09/02/2022</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F7ED8650-1D4A-CA4B-811A-5C10EC9BA219}" type="slidenum">
              <a:rPr lang="en-GB" altLang="en-US" smtClean="0"/>
              <a:pPr/>
              <a:t>‹#›</a:t>
            </a:fld>
            <a:endParaRPr lang="en-GB" altLang="en-US"/>
          </a:p>
        </p:txBody>
      </p:sp>
    </p:spTree>
    <p:extLst>
      <p:ext uri="{BB962C8B-B14F-4D97-AF65-F5344CB8AC3E}">
        <p14:creationId xmlns:p14="http://schemas.microsoft.com/office/powerpoint/2010/main" val="192192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D3503D3-F052-0341-BC48-41887FBFB755}" type="datetimeFigureOut">
              <a:rPr lang="en-GB" smtClean="0"/>
              <a:pPr>
                <a:defRPr/>
              </a:pPr>
              <a:t>09/02/2022</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fld id="{0087F373-F2C8-CD4E-994F-FDDB2DC7C954}" type="slidenum">
              <a:rPr lang="en-GB" altLang="en-US" smtClean="0"/>
              <a:pPr/>
              <a:t>‹#›</a:t>
            </a:fld>
            <a:endParaRPr lang="en-GB" altLang="en-US"/>
          </a:p>
        </p:txBody>
      </p:sp>
    </p:spTree>
    <p:extLst>
      <p:ext uri="{BB962C8B-B14F-4D97-AF65-F5344CB8AC3E}">
        <p14:creationId xmlns:p14="http://schemas.microsoft.com/office/powerpoint/2010/main" val="13416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AA4C2C25-8769-E948-928D-D329E5789331}" type="datetimeFigureOut">
              <a:rPr lang="en-GB" smtClean="0"/>
              <a:pPr>
                <a:defRPr/>
              </a:pPr>
              <a:t>09/02/2022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7274CC0C-5F4C-FF41-9507-5C720DABA115}" type="slidenum">
              <a:rPr lang="en-GB" altLang="en-US" smtClean="0"/>
              <a:pPr/>
              <a:t>‹#›</a:t>
            </a:fld>
            <a:endParaRPr lang="en-GB" altLang="en-US"/>
          </a:p>
        </p:txBody>
      </p:sp>
    </p:spTree>
    <p:extLst>
      <p:ext uri="{BB962C8B-B14F-4D97-AF65-F5344CB8AC3E}">
        <p14:creationId xmlns:p14="http://schemas.microsoft.com/office/powerpoint/2010/main" val="178966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fld id="{668BBAF1-1250-F14E-9F62-6C2F42B4FF81}" type="datetimeFigureOut">
              <a:rPr lang="en-GB" smtClean="0"/>
              <a:pPr>
                <a:defRPr/>
              </a:pPr>
              <a:t>09/02/2022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EA65EEF2-3A7D-4840-AE3F-851DFEF7A3BD}" type="slidenum">
              <a:rPr lang="en-GB" altLang="en-US" smtClean="0"/>
              <a:pPr/>
              <a:t>‹#›</a:t>
            </a:fld>
            <a:endParaRPr lang="en-GB" altLang="en-US"/>
          </a:p>
        </p:txBody>
      </p:sp>
    </p:spTree>
    <p:extLst>
      <p:ext uri="{BB962C8B-B14F-4D97-AF65-F5344CB8AC3E}">
        <p14:creationId xmlns:p14="http://schemas.microsoft.com/office/powerpoint/2010/main" val="3612912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9CEF666-6B27-FC4D-9F65-192E9B84DEC3}" type="datetimeFigureOut">
              <a:rPr lang="en-GB" smtClean="0"/>
              <a:pPr>
                <a:defRPr/>
              </a:pPr>
              <a:t>09/02/2022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85387-401A-DD42-B36F-227A62070D3A}" type="slidenum">
              <a:rPr lang="en-GB" altLang="en-US" smtClean="0"/>
              <a:pPr/>
              <a:t>‹#›</a:t>
            </a:fld>
            <a:endParaRPr lang="en-GB" altLang="en-US"/>
          </a:p>
        </p:txBody>
      </p:sp>
    </p:spTree>
    <p:extLst>
      <p:ext uri="{BB962C8B-B14F-4D97-AF65-F5344CB8AC3E}">
        <p14:creationId xmlns:p14="http://schemas.microsoft.com/office/powerpoint/2010/main" val="392464625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AFFEFFD4-46F5-804E-B204-F61204536063}"/>
              </a:ext>
            </a:extLst>
          </p:cNvPr>
          <p:cNvSpPr>
            <a:spLocks noChangeArrowheads="1"/>
          </p:cNvSpPr>
          <p:nvPr/>
        </p:nvSpPr>
        <p:spPr bwMode="auto">
          <a:xfrm>
            <a:off x="4021159" y="1258957"/>
            <a:ext cx="57945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dirty="0">
                <a:solidFill>
                  <a:schemeClr val="bg1"/>
                </a:solidFill>
                <a:latin typeface="Gill Sans MT" panose="020B0502020104020203" pitchFamily="34" charset="77"/>
              </a:rPr>
              <a:t>Key Stage 2 SATs</a:t>
            </a:r>
          </a:p>
        </p:txBody>
      </p:sp>
      <p:sp>
        <p:nvSpPr>
          <p:cNvPr id="2052" name="Rectangle 2">
            <a:extLst>
              <a:ext uri="{FF2B5EF4-FFF2-40B4-BE49-F238E27FC236}">
                <a16:creationId xmlns:a16="http://schemas.microsoft.com/office/drawing/2014/main" id="{F1B6FC7F-0A2F-0D4A-9223-7D93EEFD5C8F}"/>
              </a:ext>
            </a:extLst>
          </p:cNvPr>
          <p:cNvSpPr>
            <a:spLocks noChangeArrowheads="1"/>
          </p:cNvSpPr>
          <p:nvPr/>
        </p:nvSpPr>
        <p:spPr bwMode="auto">
          <a:xfrm>
            <a:off x="4534778" y="2736722"/>
            <a:ext cx="5083764"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4000" dirty="0">
                <a:solidFill>
                  <a:schemeClr val="bg1"/>
                </a:solidFill>
                <a:latin typeface="Gill Sans MT" panose="020B0502020104020203" pitchFamily="34" charset="77"/>
              </a:rPr>
              <a:t>Presentation to Parents</a:t>
            </a:r>
          </a:p>
          <a:p>
            <a:pPr algn="ctr">
              <a:lnSpc>
                <a:spcPct val="100000"/>
              </a:lnSpc>
              <a:spcBef>
                <a:spcPct val="0"/>
              </a:spcBef>
              <a:buFontTx/>
              <a:buNone/>
            </a:pPr>
            <a:endParaRPr lang="en-GB" altLang="en-US" sz="4000" dirty="0">
              <a:solidFill>
                <a:schemeClr val="bg1"/>
              </a:solidFill>
              <a:latin typeface="Gill Sans MT" panose="020B0502020104020203" pitchFamily="34" charset="77"/>
            </a:endParaRPr>
          </a:p>
          <a:p>
            <a:pPr algn="ctr">
              <a:lnSpc>
                <a:spcPct val="100000"/>
              </a:lnSpc>
              <a:spcBef>
                <a:spcPct val="0"/>
              </a:spcBef>
              <a:buFontTx/>
              <a:buNone/>
            </a:pPr>
            <a:r>
              <a:rPr lang="en-GB" altLang="en-US" sz="4000" dirty="0">
                <a:solidFill>
                  <a:schemeClr val="bg1"/>
                </a:solidFill>
                <a:latin typeface="Gill Sans MT" panose="020B0502020104020203" pitchFamily="34" charset="77"/>
              </a:rPr>
              <a:t>9</a:t>
            </a:r>
            <a:r>
              <a:rPr lang="en-GB" altLang="en-US" sz="4000" baseline="30000" dirty="0">
                <a:solidFill>
                  <a:schemeClr val="bg1"/>
                </a:solidFill>
                <a:latin typeface="Gill Sans MT" panose="020B0502020104020203" pitchFamily="34" charset="77"/>
              </a:rPr>
              <a:t>th</a:t>
            </a:r>
            <a:r>
              <a:rPr lang="en-GB" altLang="en-US" sz="4000" dirty="0">
                <a:solidFill>
                  <a:schemeClr val="bg1"/>
                </a:solidFill>
                <a:latin typeface="Gill Sans MT" panose="020B0502020104020203" pitchFamily="34" charset="77"/>
              </a:rPr>
              <a:t> February 2022</a:t>
            </a:r>
          </a:p>
        </p:txBody>
      </p:sp>
      <p:pic>
        <p:nvPicPr>
          <p:cNvPr id="2" name="Picture 1">
            <a:extLst>
              <a:ext uri="{FF2B5EF4-FFF2-40B4-BE49-F238E27FC236}">
                <a16:creationId xmlns:a16="http://schemas.microsoft.com/office/drawing/2014/main" id="{62533AF8-5FF4-42E0-AC01-16D36CEA636D}"/>
              </a:ext>
            </a:extLst>
          </p:cNvPr>
          <p:cNvPicPr>
            <a:picLocks noChangeAspect="1"/>
          </p:cNvPicPr>
          <p:nvPr/>
        </p:nvPicPr>
        <p:blipFill rotWithShape="1">
          <a:blip r:embed="rId2"/>
          <a:srcRect l="3893" t="2420" r="2963" b="3440"/>
          <a:stretch/>
        </p:blipFill>
        <p:spPr>
          <a:xfrm>
            <a:off x="284046" y="1258957"/>
            <a:ext cx="2915478" cy="4134679"/>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7957A5-F224-DB4A-81B8-15CFA5B00668}"/>
              </a:ext>
            </a:extLst>
          </p:cNvPr>
          <p:cNvSpPr/>
          <p:nvPr/>
        </p:nvSpPr>
        <p:spPr>
          <a:xfrm>
            <a:off x="1998663" y="1177925"/>
            <a:ext cx="8312151"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Gill Sans MT" panose="020B0502020104020203" pitchFamily="34" charset="77"/>
              </a:rPr>
              <a:t>Reading Paper</a:t>
            </a:r>
          </a:p>
        </p:txBody>
      </p:sp>
      <p:sp>
        <p:nvSpPr>
          <p:cNvPr id="9" name="Rectangle 8">
            <a:extLst>
              <a:ext uri="{FF2B5EF4-FFF2-40B4-BE49-F238E27FC236}">
                <a16:creationId xmlns:a16="http://schemas.microsoft.com/office/drawing/2014/main" id="{AE40B12E-48E7-A741-8377-CC23F3B727AE}"/>
              </a:ext>
            </a:extLst>
          </p:cNvPr>
          <p:cNvSpPr/>
          <p:nvPr/>
        </p:nvSpPr>
        <p:spPr>
          <a:xfrm>
            <a:off x="294468" y="354013"/>
            <a:ext cx="11479078"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2292" name="Rectangle 3">
            <a:extLst>
              <a:ext uri="{FF2B5EF4-FFF2-40B4-BE49-F238E27FC236}">
                <a16:creationId xmlns:a16="http://schemas.microsoft.com/office/drawing/2014/main" id="{88B1E6AB-17DC-A241-9DA0-81958B29E6CA}"/>
              </a:ext>
            </a:extLst>
          </p:cNvPr>
          <p:cNvSpPr>
            <a:spLocks noChangeArrowheads="1"/>
          </p:cNvSpPr>
          <p:nvPr/>
        </p:nvSpPr>
        <p:spPr bwMode="auto">
          <a:xfrm>
            <a:off x="418454" y="401638"/>
            <a:ext cx="5620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Gill Sans MT" panose="020B0502020104020203" pitchFamily="34" charset="77"/>
              </a:rPr>
              <a:t>Sample Questions</a:t>
            </a:r>
          </a:p>
        </p:txBody>
      </p:sp>
      <p:pic>
        <p:nvPicPr>
          <p:cNvPr id="12295" name="Picture 2">
            <a:extLst>
              <a:ext uri="{FF2B5EF4-FFF2-40B4-BE49-F238E27FC236}">
                <a16:creationId xmlns:a16="http://schemas.microsoft.com/office/drawing/2014/main" id="{9D6C147B-0691-954A-8539-C7413F8ED0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7263" y="2193925"/>
            <a:ext cx="7854950" cy="3297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942520EE-AAD9-491F-93A3-B296E556ED2E}"/>
              </a:ext>
            </a:extLst>
          </p:cNvPr>
          <p:cNvPicPr>
            <a:picLocks noChangeAspect="1"/>
          </p:cNvPicPr>
          <p:nvPr/>
        </p:nvPicPr>
        <p:blipFill rotWithShape="1">
          <a:blip r:embed="rId3"/>
          <a:srcRect l="3893" t="2420" r="2963" b="44857"/>
          <a:stretch/>
        </p:blipFill>
        <p:spPr>
          <a:xfrm>
            <a:off x="10694504" y="85880"/>
            <a:ext cx="1304973" cy="1036482"/>
          </a:xfrm>
          <a:prstGeom prst="rect">
            <a:avLst/>
          </a:prstGeom>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C7C5E-AE9D-D34D-B027-A3C33E35B7CD}"/>
              </a:ext>
            </a:extLst>
          </p:cNvPr>
          <p:cNvSpPr/>
          <p:nvPr/>
        </p:nvSpPr>
        <p:spPr>
          <a:xfrm>
            <a:off x="188118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Gill Sans MT" panose="020B0502020104020203" pitchFamily="34" charset="77"/>
              </a:rPr>
              <a:t>Reading Paper</a:t>
            </a:r>
          </a:p>
        </p:txBody>
      </p:sp>
      <p:pic>
        <p:nvPicPr>
          <p:cNvPr id="13319" name="Picture 3">
            <a:extLst>
              <a:ext uri="{FF2B5EF4-FFF2-40B4-BE49-F238E27FC236}">
                <a16:creationId xmlns:a16="http://schemas.microsoft.com/office/drawing/2014/main" id="{5E70ABA3-97A7-3A4B-AABA-CA4AD03081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1068" y="2266156"/>
            <a:ext cx="7789863" cy="23256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ACA9B3F-BFD5-B24B-9B99-977A492F90B2}"/>
              </a:ext>
            </a:extLst>
          </p:cNvPr>
          <p:cNvSpPr/>
          <p:nvPr/>
        </p:nvSpPr>
        <p:spPr>
          <a:xfrm>
            <a:off x="294468" y="354013"/>
            <a:ext cx="11479078"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1" name="Rectangle 3">
            <a:extLst>
              <a:ext uri="{FF2B5EF4-FFF2-40B4-BE49-F238E27FC236}">
                <a16:creationId xmlns:a16="http://schemas.microsoft.com/office/drawing/2014/main" id="{75B49D69-39FD-F743-BD6E-AFFB749984A8}"/>
              </a:ext>
            </a:extLst>
          </p:cNvPr>
          <p:cNvSpPr>
            <a:spLocks noChangeArrowheads="1"/>
          </p:cNvSpPr>
          <p:nvPr/>
        </p:nvSpPr>
        <p:spPr bwMode="auto">
          <a:xfrm>
            <a:off x="418454" y="401638"/>
            <a:ext cx="56207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Gill Sans MT" panose="020B0502020104020203" pitchFamily="34" charset="77"/>
              </a:rPr>
              <a:t>Sample Questions</a:t>
            </a:r>
          </a:p>
        </p:txBody>
      </p:sp>
      <p:pic>
        <p:nvPicPr>
          <p:cNvPr id="7" name="Picture 6">
            <a:extLst>
              <a:ext uri="{FF2B5EF4-FFF2-40B4-BE49-F238E27FC236}">
                <a16:creationId xmlns:a16="http://schemas.microsoft.com/office/drawing/2014/main" id="{B7A8C6DD-56FC-4E7D-8CAE-A353CD1D9060}"/>
              </a:ext>
            </a:extLst>
          </p:cNvPr>
          <p:cNvPicPr>
            <a:picLocks noChangeAspect="1"/>
          </p:cNvPicPr>
          <p:nvPr/>
        </p:nvPicPr>
        <p:blipFill rotWithShape="1">
          <a:blip r:embed="rId3"/>
          <a:srcRect l="3893" t="2420" r="2963" b="44857"/>
          <a:stretch/>
        </p:blipFill>
        <p:spPr>
          <a:xfrm>
            <a:off x="10694504" y="85880"/>
            <a:ext cx="1304973" cy="1036482"/>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F763F-ECFC-F84E-A7B7-1AD9CDFE4B8B}"/>
              </a:ext>
            </a:extLst>
          </p:cNvPr>
          <p:cNvSpPr>
            <a:spLocks noGrp="1"/>
          </p:cNvSpPr>
          <p:nvPr>
            <p:ph type="title"/>
          </p:nvPr>
        </p:nvSpPr>
        <p:spPr>
          <a:xfrm>
            <a:off x="838200" y="3429000"/>
            <a:ext cx="10515600" cy="2852737"/>
          </a:xfrm>
        </p:spPr>
        <p:txBody>
          <a:bodyPr/>
          <a:lstStyle/>
          <a:p>
            <a:r>
              <a:rPr lang="en-GB" altLang="en-US" b="1" dirty="0">
                <a:solidFill>
                  <a:schemeClr val="bg1"/>
                </a:solidFill>
                <a:latin typeface="Gill Sans MT" panose="020B0502020104020203" pitchFamily="34" charset="77"/>
              </a:rPr>
              <a:t>Grammar, Punctuation &amp; Spelling</a:t>
            </a:r>
            <a:endParaRPr lang="en-GB" dirty="0">
              <a:latin typeface="Gill Sans MT" panose="020B0502020104020203" pitchFamily="34" charset="77"/>
            </a:endParaRPr>
          </a:p>
        </p:txBody>
      </p:sp>
      <p:pic>
        <p:nvPicPr>
          <p:cNvPr id="3" name="Picture 2">
            <a:extLst>
              <a:ext uri="{FF2B5EF4-FFF2-40B4-BE49-F238E27FC236}">
                <a16:creationId xmlns:a16="http://schemas.microsoft.com/office/drawing/2014/main" id="{163260D5-0D45-4B6B-9CF3-3E1ECAB97AD5}"/>
              </a:ext>
            </a:extLst>
          </p:cNvPr>
          <p:cNvPicPr>
            <a:picLocks noChangeAspect="1"/>
          </p:cNvPicPr>
          <p:nvPr/>
        </p:nvPicPr>
        <p:blipFill>
          <a:blip r:embed="rId2"/>
          <a:stretch>
            <a:fillRect/>
          </a:stretch>
        </p:blipFill>
        <p:spPr>
          <a:xfrm rot="348773">
            <a:off x="5114387" y="345387"/>
            <a:ext cx="2719995" cy="3617015"/>
          </a:xfrm>
          <a:prstGeom prst="rect">
            <a:avLst/>
          </a:prstGeom>
        </p:spPr>
      </p:pic>
      <p:pic>
        <p:nvPicPr>
          <p:cNvPr id="4" name="Picture 3">
            <a:extLst>
              <a:ext uri="{FF2B5EF4-FFF2-40B4-BE49-F238E27FC236}">
                <a16:creationId xmlns:a16="http://schemas.microsoft.com/office/drawing/2014/main" id="{853A748D-57DD-4B66-B756-A125A7ED2EE9}"/>
              </a:ext>
            </a:extLst>
          </p:cNvPr>
          <p:cNvPicPr>
            <a:picLocks noChangeAspect="1"/>
          </p:cNvPicPr>
          <p:nvPr/>
        </p:nvPicPr>
        <p:blipFill>
          <a:blip r:embed="rId3"/>
          <a:stretch>
            <a:fillRect/>
          </a:stretch>
        </p:blipFill>
        <p:spPr>
          <a:xfrm rot="895152">
            <a:off x="7768121" y="662682"/>
            <a:ext cx="2879932" cy="3617016"/>
          </a:xfrm>
          <a:prstGeom prst="rect">
            <a:avLst/>
          </a:prstGeom>
        </p:spPr>
      </p:pic>
    </p:spTree>
    <p:extLst>
      <p:ext uri="{BB962C8B-B14F-4D97-AF65-F5344CB8AC3E}">
        <p14:creationId xmlns:p14="http://schemas.microsoft.com/office/powerpoint/2010/main" val="183247484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7BC070-CF31-1B42-96F9-668855725BB9}"/>
              </a:ext>
            </a:extLst>
          </p:cNvPr>
          <p:cNvSpPr/>
          <p:nvPr/>
        </p:nvSpPr>
        <p:spPr>
          <a:xfrm>
            <a:off x="356460" y="354013"/>
            <a:ext cx="11530739"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4339" name="Rectangle 3">
            <a:extLst>
              <a:ext uri="{FF2B5EF4-FFF2-40B4-BE49-F238E27FC236}">
                <a16:creationId xmlns:a16="http://schemas.microsoft.com/office/drawing/2014/main" id="{4B02367F-A88A-D143-BE06-3005AA0E1974}"/>
              </a:ext>
            </a:extLst>
          </p:cNvPr>
          <p:cNvSpPr>
            <a:spLocks noChangeArrowheads="1"/>
          </p:cNvSpPr>
          <p:nvPr/>
        </p:nvSpPr>
        <p:spPr bwMode="auto">
          <a:xfrm>
            <a:off x="604434" y="401638"/>
            <a:ext cx="102598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Gill Sans MT" panose="020B0502020104020203" pitchFamily="34" charset="77"/>
              </a:rPr>
              <a:t>Grammar, Punctuation &amp; Spelling overview</a:t>
            </a:r>
          </a:p>
        </p:txBody>
      </p:sp>
      <p:sp>
        <p:nvSpPr>
          <p:cNvPr id="12" name="Rectangle 11">
            <a:extLst>
              <a:ext uri="{FF2B5EF4-FFF2-40B4-BE49-F238E27FC236}">
                <a16:creationId xmlns:a16="http://schemas.microsoft.com/office/drawing/2014/main" id="{32655540-446F-C844-9E1F-825DA3E01422}"/>
              </a:ext>
            </a:extLst>
          </p:cNvPr>
          <p:cNvSpPr/>
          <p:nvPr/>
        </p:nvSpPr>
        <p:spPr>
          <a:xfrm>
            <a:off x="356461" y="1177925"/>
            <a:ext cx="11530738"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800" dirty="0">
                <a:solidFill>
                  <a:schemeClr val="bg2">
                    <a:lumMod val="10000"/>
                  </a:schemeClr>
                </a:solidFill>
                <a:latin typeface="Gill Sans MT" panose="020B0502020104020203" pitchFamily="34" charset="77"/>
              </a:rPr>
              <a:t>A spelling test is administered containing 20 words, which lasts approximately 15 minutes. A total of </a:t>
            </a:r>
            <a:r>
              <a:rPr lang="en-GB" sz="2800" b="1" dirty="0">
                <a:solidFill>
                  <a:schemeClr val="bg2">
                    <a:lumMod val="10000"/>
                  </a:schemeClr>
                </a:solidFill>
                <a:latin typeface="Gill Sans MT" panose="020B0502020104020203" pitchFamily="34" charset="77"/>
              </a:rPr>
              <a:t>20 marks </a:t>
            </a:r>
            <a:r>
              <a:rPr lang="en-GB" sz="2800" dirty="0">
                <a:solidFill>
                  <a:schemeClr val="bg2">
                    <a:lumMod val="10000"/>
                  </a:schemeClr>
                </a:solidFill>
                <a:latin typeface="Gill Sans MT" panose="020B0502020104020203" pitchFamily="34" charset="77"/>
              </a:rPr>
              <a:t>are available. </a:t>
            </a:r>
          </a:p>
          <a:p>
            <a:pPr marL="342900" indent="-160338">
              <a:buFont typeface="Arial" panose="020B0604020202020204" pitchFamily="34" charset="0"/>
              <a:buChar char="•"/>
              <a:defRPr/>
            </a:pPr>
            <a:endParaRPr lang="en-GB" sz="28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800" dirty="0">
                <a:solidFill>
                  <a:schemeClr val="bg2">
                    <a:lumMod val="10000"/>
                  </a:schemeClr>
                </a:solidFill>
                <a:latin typeface="Gill Sans MT" panose="020B0502020104020203" pitchFamily="34" charset="77"/>
              </a:rPr>
              <a:t>A separate test is given on grammar, punctuation and vocabulary. </a:t>
            </a:r>
          </a:p>
          <a:p>
            <a:pPr marL="342900" indent="-160338">
              <a:buFont typeface="Arial" panose="020B0604020202020204" pitchFamily="34" charset="0"/>
              <a:buChar char="•"/>
              <a:defRPr/>
            </a:pPr>
            <a:endParaRPr lang="en-GB" sz="28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800" dirty="0">
                <a:solidFill>
                  <a:schemeClr val="bg2">
                    <a:lumMod val="10000"/>
                  </a:schemeClr>
                </a:solidFill>
                <a:latin typeface="Gill Sans MT" panose="020B0502020104020203" pitchFamily="34" charset="77"/>
              </a:rPr>
              <a:t>This test lasts for 45 minutes and requires short answer questions including some multiple choice.  A total of </a:t>
            </a:r>
            <a:r>
              <a:rPr lang="en-GB" sz="2800" b="1" dirty="0">
                <a:solidFill>
                  <a:schemeClr val="bg2">
                    <a:lumMod val="10000"/>
                  </a:schemeClr>
                </a:solidFill>
                <a:latin typeface="Gill Sans MT" panose="020B0502020104020203" pitchFamily="34" charset="77"/>
              </a:rPr>
              <a:t>50 marks </a:t>
            </a:r>
            <a:r>
              <a:rPr lang="en-GB" sz="2800" dirty="0">
                <a:solidFill>
                  <a:schemeClr val="bg2">
                    <a:lumMod val="10000"/>
                  </a:schemeClr>
                </a:solidFill>
                <a:latin typeface="Gill Sans MT" panose="020B0502020104020203" pitchFamily="34" charset="77"/>
              </a:rPr>
              <a:t>are available.</a:t>
            </a:r>
          </a:p>
          <a:p>
            <a:pPr marL="342900" indent="-160338">
              <a:buFont typeface="Arial" panose="020B0604020202020204" pitchFamily="34" charset="0"/>
              <a:buChar char="•"/>
              <a:defRPr/>
            </a:pPr>
            <a:endParaRPr lang="en-GB" sz="28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800" dirty="0">
                <a:solidFill>
                  <a:schemeClr val="bg2">
                    <a:lumMod val="10000"/>
                  </a:schemeClr>
                </a:solidFill>
                <a:latin typeface="Gill Sans MT" panose="020B0502020104020203" pitchFamily="34" charset="77"/>
              </a:rPr>
              <a:t>Marks for these two tests are added together to give a total for grammar, punctuation and spelling.  A grand total of </a:t>
            </a:r>
            <a:r>
              <a:rPr lang="en-GB" sz="2800" b="1" dirty="0">
                <a:solidFill>
                  <a:schemeClr val="bg2">
                    <a:lumMod val="10000"/>
                  </a:schemeClr>
                </a:solidFill>
                <a:latin typeface="Gill Sans MT" panose="020B0502020104020203" pitchFamily="34" charset="77"/>
              </a:rPr>
              <a:t>70 marks </a:t>
            </a:r>
            <a:r>
              <a:rPr lang="en-GB" sz="2800" dirty="0">
                <a:solidFill>
                  <a:schemeClr val="bg2">
                    <a:lumMod val="10000"/>
                  </a:schemeClr>
                </a:solidFill>
                <a:latin typeface="Gill Sans MT" panose="020B0502020104020203" pitchFamily="34" charset="77"/>
              </a:rPr>
              <a:t>are available. </a:t>
            </a:r>
          </a:p>
        </p:txBody>
      </p:sp>
      <p:pic>
        <p:nvPicPr>
          <p:cNvPr id="6" name="Picture 5">
            <a:extLst>
              <a:ext uri="{FF2B5EF4-FFF2-40B4-BE49-F238E27FC236}">
                <a16:creationId xmlns:a16="http://schemas.microsoft.com/office/drawing/2014/main" id="{4B3178B6-CAF3-4653-BFD0-417DBFE28D15}"/>
              </a:ext>
            </a:extLst>
          </p:cNvPr>
          <p:cNvPicPr>
            <a:picLocks noChangeAspect="1"/>
          </p:cNvPicPr>
          <p:nvPr/>
        </p:nvPicPr>
        <p:blipFill rotWithShape="1">
          <a:blip r:embed="rId2"/>
          <a:srcRect l="3893" t="2420" r="2963" b="44857"/>
          <a:stretch/>
        </p:blipFill>
        <p:spPr>
          <a:xfrm>
            <a:off x="10694504" y="85880"/>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1805B4-5148-0F46-9E33-35E5FEE4095B}"/>
              </a:ext>
            </a:extLst>
          </p:cNvPr>
          <p:cNvSpPr/>
          <p:nvPr/>
        </p:nvSpPr>
        <p:spPr>
          <a:xfrm>
            <a:off x="1890714"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Gill Sans MT" panose="020B0502020104020203" pitchFamily="34" charset="77"/>
              </a:rPr>
              <a:t>Grammar, Punctuation and Spelling Paper 1</a:t>
            </a:r>
          </a:p>
        </p:txBody>
      </p:sp>
      <p:sp>
        <p:nvSpPr>
          <p:cNvPr id="9" name="Rectangle 8">
            <a:extLst>
              <a:ext uri="{FF2B5EF4-FFF2-40B4-BE49-F238E27FC236}">
                <a16:creationId xmlns:a16="http://schemas.microsoft.com/office/drawing/2014/main" id="{D02FE71E-7583-FF40-9654-BACDB203EEEA}"/>
              </a:ext>
            </a:extLst>
          </p:cNvPr>
          <p:cNvSpPr/>
          <p:nvPr/>
        </p:nvSpPr>
        <p:spPr>
          <a:xfrm>
            <a:off x="325464" y="354013"/>
            <a:ext cx="11639228"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5364" name="Rectangle 3">
            <a:extLst>
              <a:ext uri="{FF2B5EF4-FFF2-40B4-BE49-F238E27FC236}">
                <a16:creationId xmlns:a16="http://schemas.microsoft.com/office/drawing/2014/main" id="{7FAA0A1C-AED5-AC4F-A42E-2D1C1CE51CDA}"/>
              </a:ext>
            </a:extLst>
          </p:cNvPr>
          <p:cNvSpPr>
            <a:spLocks noChangeArrowheads="1"/>
          </p:cNvSpPr>
          <p:nvPr/>
        </p:nvSpPr>
        <p:spPr bwMode="auto">
          <a:xfrm>
            <a:off x="495946" y="401638"/>
            <a:ext cx="55432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Gill Sans MT" panose="020B0502020104020203" pitchFamily="34" charset="77"/>
              </a:rPr>
              <a:t>Sample Questions</a:t>
            </a:r>
          </a:p>
        </p:txBody>
      </p:sp>
      <p:pic>
        <p:nvPicPr>
          <p:cNvPr id="15367" name="Picture 2">
            <a:extLst>
              <a:ext uri="{FF2B5EF4-FFF2-40B4-BE49-F238E27FC236}">
                <a16:creationId xmlns:a16="http://schemas.microsoft.com/office/drawing/2014/main" id="{D857C149-315B-D146-B7E7-7FD05046B8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9990" y="1878012"/>
            <a:ext cx="7718425" cy="39290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5168D1B-0E2F-4691-886F-98CA9B4B95CD}"/>
              </a:ext>
            </a:extLst>
          </p:cNvPr>
          <p:cNvPicPr>
            <a:picLocks noChangeAspect="1"/>
          </p:cNvPicPr>
          <p:nvPr/>
        </p:nvPicPr>
        <p:blipFill rotWithShape="1">
          <a:blip r:embed="rId3"/>
          <a:srcRect l="3893" t="2420" r="2963" b="44857"/>
          <a:stretch/>
        </p:blipFill>
        <p:spPr>
          <a:xfrm>
            <a:off x="10694504" y="85880"/>
            <a:ext cx="1304973" cy="1036482"/>
          </a:xfrm>
          <a:prstGeom prst="rect">
            <a:avLst/>
          </a:prstGeom>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BCBD96-88EE-EE4F-B18D-C32737590288}"/>
              </a:ext>
            </a:extLst>
          </p:cNvPr>
          <p:cNvSpPr/>
          <p:nvPr/>
        </p:nvSpPr>
        <p:spPr>
          <a:xfrm>
            <a:off x="1879601"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Gill Sans MT" panose="020B0502020104020203" pitchFamily="34" charset="77"/>
              </a:rPr>
              <a:t>Grammar, Punctuation and Spelling Paper 1</a:t>
            </a:r>
          </a:p>
        </p:txBody>
      </p:sp>
      <p:sp>
        <p:nvSpPr>
          <p:cNvPr id="9" name="Rectangle 8">
            <a:extLst>
              <a:ext uri="{FF2B5EF4-FFF2-40B4-BE49-F238E27FC236}">
                <a16:creationId xmlns:a16="http://schemas.microsoft.com/office/drawing/2014/main" id="{57908819-89F9-3F4C-BE3E-D4995EC0CC2D}"/>
              </a:ext>
            </a:extLst>
          </p:cNvPr>
          <p:cNvSpPr/>
          <p:nvPr/>
        </p:nvSpPr>
        <p:spPr>
          <a:xfrm>
            <a:off x="294468" y="354013"/>
            <a:ext cx="11592732"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6388" name="Rectangle 3">
            <a:extLst>
              <a:ext uri="{FF2B5EF4-FFF2-40B4-BE49-F238E27FC236}">
                <a16:creationId xmlns:a16="http://schemas.microsoft.com/office/drawing/2014/main" id="{95F63FF8-F0A2-4A4F-9B99-28DCA8029B89}"/>
              </a:ext>
            </a:extLst>
          </p:cNvPr>
          <p:cNvSpPr>
            <a:spLocks noChangeArrowheads="1"/>
          </p:cNvSpPr>
          <p:nvPr/>
        </p:nvSpPr>
        <p:spPr bwMode="auto">
          <a:xfrm>
            <a:off x="464950" y="401638"/>
            <a:ext cx="55742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Gill Sans MT" panose="020B0502020104020203" pitchFamily="34" charset="77"/>
              </a:rPr>
              <a:t>Sample Questions</a:t>
            </a:r>
          </a:p>
        </p:txBody>
      </p:sp>
      <p:pic>
        <p:nvPicPr>
          <p:cNvPr id="16391" name="Picture 2">
            <a:extLst>
              <a:ext uri="{FF2B5EF4-FFF2-40B4-BE49-F238E27FC236}">
                <a16:creationId xmlns:a16="http://schemas.microsoft.com/office/drawing/2014/main" id="{79660128-DB17-A644-AA0E-C70602C2D7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5271" y="1952787"/>
            <a:ext cx="7027863" cy="4284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2798111-9FA0-4ECD-B901-664C26423D6D}"/>
              </a:ext>
            </a:extLst>
          </p:cNvPr>
          <p:cNvPicPr>
            <a:picLocks noChangeAspect="1"/>
          </p:cNvPicPr>
          <p:nvPr/>
        </p:nvPicPr>
        <p:blipFill rotWithShape="1">
          <a:blip r:embed="rId3"/>
          <a:srcRect l="3893" t="2420" r="2963" b="44857"/>
          <a:stretch/>
        </p:blipFill>
        <p:spPr>
          <a:xfrm>
            <a:off x="10694504" y="85880"/>
            <a:ext cx="1304973" cy="1036482"/>
          </a:xfrm>
          <a:prstGeom prst="rect">
            <a:avLst/>
          </a:prstGeom>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C5EB76-4C2D-F842-BC76-48D849C355F2}"/>
              </a:ext>
            </a:extLst>
          </p:cNvPr>
          <p:cNvSpPr>
            <a:spLocks noGrp="1"/>
          </p:cNvSpPr>
          <p:nvPr>
            <p:ph type="title"/>
          </p:nvPr>
        </p:nvSpPr>
        <p:spPr>
          <a:xfrm>
            <a:off x="838199" y="3167477"/>
            <a:ext cx="10515600" cy="2852737"/>
          </a:xfrm>
        </p:spPr>
        <p:txBody>
          <a:bodyPr>
            <a:normAutofit/>
          </a:bodyPr>
          <a:lstStyle/>
          <a:p>
            <a:r>
              <a:rPr lang="en-GB" altLang="en-US" sz="8000" b="1" dirty="0">
                <a:solidFill>
                  <a:schemeClr val="bg1"/>
                </a:solidFill>
                <a:latin typeface="Gill Sans MT" panose="020B0502020104020203" pitchFamily="34" charset="77"/>
              </a:rPr>
              <a:t>Mathematics</a:t>
            </a:r>
            <a:endParaRPr lang="en-GB" sz="8000" dirty="0">
              <a:latin typeface="Gill Sans MT" panose="020B0502020104020203" pitchFamily="34" charset="77"/>
            </a:endParaRPr>
          </a:p>
        </p:txBody>
      </p:sp>
      <p:pic>
        <p:nvPicPr>
          <p:cNvPr id="2" name="Picture 1">
            <a:extLst>
              <a:ext uri="{FF2B5EF4-FFF2-40B4-BE49-F238E27FC236}">
                <a16:creationId xmlns:a16="http://schemas.microsoft.com/office/drawing/2014/main" id="{B35E27E3-DF67-4585-8A81-9E7AF0EBA65C}"/>
              </a:ext>
            </a:extLst>
          </p:cNvPr>
          <p:cNvPicPr>
            <a:picLocks noChangeAspect="1"/>
          </p:cNvPicPr>
          <p:nvPr/>
        </p:nvPicPr>
        <p:blipFill>
          <a:blip r:embed="rId2"/>
          <a:stretch>
            <a:fillRect/>
          </a:stretch>
        </p:blipFill>
        <p:spPr>
          <a:xfrm>
            <a:off x="4408488" y="248271"/>
            <a:ext cx="3362325" cy="4029075"/>
          </a:xfrm>
          <a:prstGeom prst="rect">
            <a:avLst/>
          </a:prstGeom>
        </p:spPr>
      </p:pic>
      <p:pic>
        <p:nvPicPr>
          <p:cNvPr id="3" name="Picture 2">
            <a:extLst>
              <a:ext uri="{FF2B5EF4-FFF2-40B4-BE49-F238E27FC236}">
                <a16:creationId xmlns:a16="http://schemas.microsoft.com/office/drawing/2014/main" id="{20B9BC44-62EE-4391-8CC1-0782DCC12377}"/>
              </a:ext>
            </a:extLst>
          </p:cNvPr>
          <p:cNvPicPr>
            <a:picLocks noChangeAspect="1"/>
          </p:cNvPicPr>
          <p:nvPr/>
        </p:nvPicPr>
        <p:blipFill>
          <a:blip r:embed="rId3"/>
          <a:stretch>
            <a:fillRect/>
          </a:stretch>
        </p:blipFill>
        <p:spPr>
          <a:xfrm rot="679365">
            <a:off x="6713883" y="524082"/>
            <a:ext cx="3208998" cy="4029075"/>
          </a:xfrm>
          <a:prstGeom prst="rect">
            <a:avLst/>
          </a:prstGeom>
        </p:spPr>
      </p:pic>
      <p:pic>
        <p:nvPicPr>
          <p:cNvPr id="6" name="Picture 5">
            <a:extLst>
              <a:ext uri="{FF2B5EF4-FFF2-40B4-BE49-F238E27FC236}">
                <a16:creationId xmlns:a16="http://schemas.microsoft.com/office/drawing/2014/main" id="{5BEEDC54-F7E3-47D3-BF1B-67B76AC7E63B}"/>
              </a:ext>
            </a:extLst>
          </p:cNvPr>
          <p:cNvPicPr>
            <a:picLocks noChangeAspect="1"/>
          </p:cNvPicPr>
          <p:nvPr/>
        </p:nvPicPr>
        <p:blipFill rotWithShape="1">
          <a:blip r:embed="rId4"/>
          <a:srcRect r="6675"/>
          <a:stretch/>
        </p:blipFill>
        <p:spPr>
          <a:xfrm rot="1488141">
            <a:off x="8271939" y="1440289"/>
            <a:ext cx="3208998" cy="4095750"/>
          </a:xfrm>
          <a:prstGeom prst="rect">
            <a:avLst/>
          </a:prstGeom>
        </p:spPr>
      </p:pic>
    </p:spTree>
    <p:extLst>
      <p:ext uri="{BB962C8B-B14F-4D97-AF65-F5344CB8AC3E}">
        <p14:creationId xmlns:p14="http://schemas.microsoft.com/office/powerpoint/2010/main" val="274882702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EC59C6-A7B8-C844-96CA-E44A7C397C96}"/>
              </a:ext>
            </a:extLst>
          </p:cNvPr>
          <p:cNvSpPr/>
          <p:nvPr/>
        </p:nvSpPr>
        <p:spPr>
          <a:xfrm>
            <a:off x="371959" y="295851"/>
            <a:ext cx="11406751"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7411" name="Rectangle 3">
            <a:extLst>
              <a:ext uri="{FF2B5EF4-FFF2-40B4-BE49-F238E27FC236}">
                <a16:creationId xmlns:a16="http://schemas.microsoft.com/office/drawing/2014/main" id="{D7847982-A7B4-AE4A-9DFF-0322AB3175AF}"/>
              </a:ext>
            </a:extLst>
          </p:cNvPr>
          <p:cNvSpPr>
            <a:spLocks noChangeArrowheads="1"/>
          </p:cNvSpPr>
          <p:nvPr/>
        </p:nvSpPr>
        <p:spPr bwMode="auto">
          <a:xfrm>
            <a:off x="526942" y="350837"/>
            <a:ext cx="59834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Gill Sans MT" panose="020B0502020104020203" pitchFamily="34" charset="77"/>
              </a:rPr>
              <a:t>Mathematics Overview</a:t>
            </a:r>
          </a:p>
        </p:txBody>
      </p:sp>
      <p:sp>
        <p:nvSpPr>
          <p:cNvPr id="13" name="Rectangle 12">
            <a:extLst>
              <a:ext uri="{FF2B5EF4-FFF2-40B4-BE49-F238E27FC236}">
                <a16:creationId xmlns:a16="http://schemas.microsoft.com/office/drawing/2014/main" id="{AEEE1AFF-104B-FA47-ABE1-12FC032FA3E5}"/>
              </a:ext>
            </a:extLst>
          </p:cNvPr>
          <p:cNvSpPr/>
          <p:nvPr/>
        </p:nvSpPr>
        <p:spPr>
          <a:xfrm>
            <a:off x="371960" y="1177925"/>
            <a:ext cx="11406752"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Children will sit three tests: paper 1, paper 2 and paper 3. Total 110 marks. </a:t>
            </a:r>
          </a:p>
          <a:p>
            <a:pPr marL="342900" indent="-160338">
              <a:buFont typeface="Arial" panose="020B0604020202020204" pitchFamily="34" charset="0"/>
              <a:buChar char="•"/>
              <a:defRPr/>
            </a:pPr>
            <a:endParaRPr lang="en-GB" sz="24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Paper 1 is for </a:t>
            </a:r>
            <a:r>
              <a:rPr lang="en-GB" sz="2400" b="1" dirty="0">
                <a:solidFill>
                  <a:schemeClr val="bg2">
                    <a:lumMod val="10000"/>
                  </a:schemeClr>
                </a:solidFill>
                <a:latin typeface="Gill Sans MT" panose="020B0502020104020203" pitchFamily="34" charset="77"/>
              </a:rPr>
              <a:t>arithmetic</a:t>
            </a:r>
            <a:r>
              <a:rPr lang="en-GB" sz="2400" dirty="0">
                <a:solidFill>
                  <a:schemeClr val="bg2">
                    <a:lumMod val="10000"/>
                  </a:schemeClr>
                </a:solidFill>
                <a:latin typeface="Gill Sans MT" panose="020B0502020104020203" pitchFamily="34" charset="77"/>
              </a:rPr>
              <a:t> lasting for 30 minutes, covering calculation methods for all operations, including use of fractions, percentages and decimals. 40 marks </a:t>
            </a:r>
          </a:p>
          <a:p>
            <a:pPr marL="342900" indent="-160338">
              <a:buFont typeface="Arial" panose="020B0604020202020204" pitchFamily="34" charset="0"/>
              <a:buChar char="•"/>
              <a:defRPr/>
            </a:pPr>
            <a:endParaRPr lang="en-GB" sz="24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Questions gradually increase in difficulty. Not all children will be expected to access some of the more difficult questions later in the paper. Speed is of the essence with this paper.</a:t>
            </a:r>
          </a:p>
          <a:p>
            <a:pPr marL="342900" indent="-160338">
              <a:buFont typeface="Arial" panose="020B0604020202020204" pitchFamily="34" charset="0"/>
              <a:buChar char="•"/>
              <a:defRPr/>
            </a:pPr>
            <a:endParaRPr lang="en-GB" sz="24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Papers 2 and 3 cover </a:t>
            </a:r>
            <a:r>
              <a:rPr lang="en-GB" sz="2400" b="1" dirty="0">
                <a:solidFill>
                  <a:schemeClr val="bg2">
                    <a:lumMod val="10000"/>
                  </a:schemeClr>
                </a:solidFill>
                <a:latin typeface="Gill Sans MT" panose="020B0502020104020203" pitchFamily="34" charset="77"/>
              </a:rPr>
              <a:t>problem solving and reasoning</a:t>
            </a:r>
            <a:r>
              <a:rPr lang="en-GB" sz="2400" dirty="0">
                <a:solidFill>
                  <a:schemeClr val="bg2">
                    <a:lumMod val="10000"/>
                  </a:schemeClr>
                </a:solidFill>
                <a:latin typeface="Gill Sans MT" panose="020B0502020104020203" pitchFamily="34" charset="77"/>
              </a:rPr>
              <a:t>, each lasting for 40 minutes. 35 marks per paper</a:t>
            </a:r>
          </a:p>
          <a:p>
            <a:pPr marL="342900" indent="-160338">
              <a:buFont typeface="Arial" panose="020B0604020202020204" pitchFamily="34" charset="0"/>
              <a:buChar char="•"/>
              <a:defRPr/>
            </a:pPr>
            <a:endParaRPr lang="en-GB" sz="24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Pupils will still require calculation skills but will need to answer questions in context and decide what is required to find a solution.</a:t>
            </a:r>
          </a:p>
        </p:txBody>
      </p:sp>
      <p:pic>
        <p:nvPicPr>
          <p:cNvPr id="6" name="Picture 5">
            <a:extLst>
              <a:ext uri="{FF2B5EF4-FFF2-40B4-BE49-F238E27FC236}">
                <a16:creationId xmlns:a16="http://schemas.microsoft.com/office/drawing/2014/main" id="{38E23E26-F09A-48A2-95B4-E26C38A4B8F2}"/>
              </a:ext>
            </a:extLst>
          </p:cNvPr>
          <p:cNvPicPr>
            <a:picLocks noChangeAspect="1"/>
          </p:cNvPicPr>
          <p:nvPr/>
        </p:nvPicPr>
        <p:blipFill rotWithShape="1">
          <a:blip r:embed="rId2"/>
          <a:srcRect l="3893" t="2420" r="2963" b="44857"/>
          <a:stretch/>
        </p:blipFill>
        <p:spPr>
          <a:xfrm>
            <a:off x="10694504" y="85880"/>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077A8C-2D3A-4441-BDF4-63C5B26A998A}"/>
              </a:ext>
            </a:extLst>
          </p:cNvPr>
          <p:cNvSpPr/>
          <p:nvPr/>
        </p:nvSpPr>
        <p:spPr>
          <a:xfrm>
            <a:off x="387458" y="354013"/>
            <a:ext cx="1151524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8435" name="Rectangle 3">
            <a:extLst>
              <a:ext uri="{FF2B5EF4-FFF2-40B4-BE49-F238E27FC236}">
                <a16:creationId xmlns:a16="http://schemas.microsoft.com/office/drawing/2014/main" id="{F0FF1C98-3A6F-EE4C-865F-ADA74B3F9948}"/>
              </a:ext>
            </a:extLst>
          </p:cNvPr>
          <p:cNvSpPr>
            <a:spLocks noChangeArrowheads="1"/>
          </p:cNvSpPr>
          <p:nvPr/>
        </p:nvSpPr>
        <p:spPr bwMode="auto">
          <a:xfrm>
            <a:off x="604434" y="427038"/>
            <a:ext cx="49939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Gill Sans MT" panose="020B0502020104020203" pitchFamily="34" charset="77"/>
              </a:rPr>
              <a:t>Sample Questions</a:t>
            </a:r>
          </a:p>
        </p:txBody>
      </p:sp>
      <p:sp>
        <p:nvSpPr>
          <p:cNvPr id="10" name="Rectangle 9">
            <a:extLst>
              <a:ext uri="{FF2B5EF4-FFF2-40B4-BE49-F238E27FC236}">
                <a16:creationId xmlns:a16="http://schemas.microsoft.com/office/drawing/2014/main" id="{65AB3C10-83B4-1646-BBD3-226A93BA06A2}"/>
              </a:ext>
            </a:extLst>
          </p:cNvPr>
          <p:cNvSpPr/>
          <p:nvPr/>
        </p:nvSpPr>
        <p:spPr>
          <a:xfrm>
            <a:off x="1887539"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Gill Sans MT" panose="020B0502020104020203" pitchFamily="34" charset="77"/>
              </a:rPr>
              <a:t>Maths Paper 1: Arithmetic</a:t>
            </a:r>
          </a:p>
        </p:txBody>
      </p:sp>
      <p:pic>
        <p:nvPicPr>
          <p:cNvPr id="18440" name="Picture 1">
            <a:extLst>
              <a:ext uri="{FF2B5EF4-FFF2-40B4-BE49-F238E27FC236}">
                <a16:creationId xmlns:a16="http://schemas.microsoft.com/office/drawing/2014/main" id="{081F9467-1C57-2F4A-839F-3F1DAE908B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1564" y="1735892"/>
            <a:ext cx="4968875" cy="21637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2">
            <a:extLst>
              <a:ext uri="{FF2B5EF4-FFF2-40B4-BE49-F238E27FC236}">
                <a16:creationId xmlns:a16="http://schemas.microsoft.com/office/drawing/2014/main" id="{6F6A233F-1140-7646-8F8B-6229500DE8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1563" y="3971093"/>
            <a:ext cx="4968874" cy="2308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D551F27F-5082-4C70-A118-468B58FE6B7A}"/>
              </a:ext>
            </a:extLst>
          </p:cNvPr>
          <p:cNvPicPr>
            <a:picLocks noChangeAspect="1"/>
          </p:cNvPicPr>
          <p:nvPr/>
        </p:nvPicPr>
        <p:blipFill rotWithShape="1">
          <a:blip r:embed="rId4"/>
          <a:srcRect l="3893" t="2420" r="2963" b="44857"/>
          <a:stretch/>
        </p:blipFill>
        <p:spPr>
          <a:xfrm>
            <a:off x="10694504" y="85880"/>
            <a:ext cx="1304973" cy="1036482"/>
          </a:xfrm>
          <a:prstGeom prst="rect">
            <a:avLst/>
          </a:prstGeom>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0535DBE-EC9E-E34C-B9E9-056610152E3C}"/>
              </a:ext>
            </a:extLst>
          </p:cNvPr>
          <p:cNvSpPr/>
          <p:nvPr/>
        </p:nvSpPr>
        <p:spPr>
          <a:xfrm>
            <a:off x="1879601"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Gill Sans MT" panose="020B0502020104020203" pitchFamily="34" charset="77"/>
              </a:rPr>
              <a:t>Maths Paper 2 / Paper 3 : Reasoning</a:t>
            </a:r>
          </a:p>
        </p:txBody>
      </p:sp>
      <p:pic>
        <p:nvPicPr>
          <p:cNvPr id="19463" name="Picture 1">
            <a:extLst>
              <a:ext uri="{FF2B5EF4-FFF2-40B4-BE49-F238E27FC236}">
                <a16:creationId xmlns:a16="http://schemas.microsoft.com/office/drawing/2014/main" id="{99BE9FFB-3EE3-254F-B5B4-B83E172AE7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2565" y="1790323"/>
            <a:ext cx="4645025" cy="4502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4C334EE-3312-BE43-96DA-F82ADD7136C1}"/>
              </a:ext>
            </a:extLst>
          </p:cNvPr>
          <p:cNvSpPr/>
          <p:nvPr/>
        </p:nvSpPr>
        <p:spPr>
          <a:xfrm>
            <a:off x="387458" y="354013"/>
            <a:ext cx="1151524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2" name="Rectangle 3">
            <a:extLst>
              <a:ext uri="{FF2B5EF4-FFF2-40B4-BE49-F238E27FC236}">
                <a16:creationId xmlns:a16="http://schemas.microsoft.com/office/drawing/2014/main" id="{F511CF12-30C4-754F-9671-7A149DF66D54}"/>
              </a:ext>
            </a:extLst>
          </p:cNvPr>
          <p:cNvSpPr>
            <a:spLocks noChangeArrowheads="1"/>
          </p:cNvSpPr>
          <p:nvPr/>
        </p:nvSpPr>
        <p:spPr bwMode="auto">
          <a:xfrm>
            <a:off x="604434" y="427038"/>
            <a:ext cx="49939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Gill Sans MT" panose="020B0502020104020203" pitchFamily="34" charset="77"/>
              </a:rPr>
              <a:t>Sample Questions</a:t>
            </a:r>
          </a:p>
        </p:txBody>
      </p:sp>
      <p:pic>
        <p:nvPicPr>
          <p:cNvPr id="7" name="Picture 6">
            <a:extLst>
              <a:ext uri="{FF2B5EF4-FFF2-40B4-BE49-F238E27FC236}">
                <a16:creationId xmlns:a16="http://schemas.microsoft.com/office/drawing/2014/main" id="{2D2CAC69-1B4F-4C44-8AAF-11BD47E8C9C1}"/>
              </a:ext>
            </a:extLst>
          </p:cNvPr>
          <p:cNvPicPr>
            <a:picLocks noChangeAspect="1"/>
          </p:cNvPicPr>
          <p:nvPr/>
        </p:nvPicPr>
        <p:blipFill rotWithShape="1">
          <a:blip r:embed="rId3"/>
          <a:srcRect l="3893" t="2420" r="2963" b="44857"/>
          <a:stretch/>
        </p:blipFill>
        <p:spPr>
          <a:xfrm>
            <a:off x="10694504" y="85880"/>
            <a:ext cx="1304973" cy="1036482"/>
          </a:xfrm>
          <a:prstGeom prst="rect">
            <a:avLst/>
          </a:prstGeom>
        </p:spPr>
      </p:pic>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C4C2EF-248C-F047-B1EB-8C1B2321C684}"/>
              </a:ext>
            </a:extLst>
          </p:cNvPr>
          <p:cNvSpPr/>
          <p:nvPr/>
        </p:nvSpPr>
        <p:spPr>
          <a:xfrm>
            <a:off x="387457" y="350837"/>
            <a:ext cx="11406751"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3075" name="Rectangle 3">
            <a:extLst>
              <a:ext uri="{FF2B5EF4-FFF2-40B4-BE49-F238E27FC236}">
                <a16:creationId xmlns:a16="http://schemas.microsoft.com/office/drawing/2014/main" id="{B324A1FD-78D6-1B49-B3F3-CBC069659528}"/>
              </a:ext>
            </a:extLst>
          </p:cNvPr>
          <p:cNvSpPr>
            <a:spLocks noChangeArrowheads="1"/>
          </p:cNvSpPr>
          <p:nvPr/>
        </p:nvSpPr>
        <p:spPr bwMode="auto">
          <a:xfrm>
            <a:off x="428734" y="398463"/>
            <a:ext cx="832772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Gill Sans MT" panose="020B0502020104020203" pitchFamily="34" charset="77"/>
              </a:rPr>
              <a:t>What are SATs and why do we have them?</a:t>
            </a:r>
          </a:p>
        </p:txBody>
      </p:sp>
      <p:sp>
        <p:nvSpPr>
          <p:cNvPr id="8" name="Rectangle 7">
            <a:extLst>
              <a:ext uri="{FF2B5EF4-FFF2-40B4-BE49-F238E27FC236}">
                <a16:creationId xmlns:a16="http://schemas.microsoft.com/office/drawing/2014/main" id="{228ADCC0-0DB7-1B44-A5B3-F1E626BB2269}"/>
              </a:ext>
            </a:extLst>
          </p:cNvPr>
          <p:cNvSpPr/>
          <p:nvPr/>
        </p:nvSpPr>
        <p:spPr>
          <a:xfrm>
            <a:off x="387458" y="1177925"/>
            <a:ext cx="11406751"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525462" indent="-342900" algn="just">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SATs (Standard Attainment Tests) take place at the end of year 6 and are designed to test pupils’ knowledge and understanding of the Key Stage 2 programme of study. </a:t>
            </a:r>
          </a:p>
          <a:p>
            <a:pPr marL="525462" indent="-342900" algn="just">
              <a:buFont typeface="Arial" panose="020B0604020202020204" pitchFamily="34" charset="0"/>
              <a:buChar char="•"/>
              <a:defRPr/>
            </a:pPr>
            <a:endParaRPr lang="en-GB" sz="2400" dirty="0">
              <a:solidFill>
                <a:schemeClr val="bg2">
                  <a:lumMod val="10000"/>
                </a:schemeClr>
              </a:solidFill>
              <a:latin typeface="Gill Sans MT" panose="020B0502020104020203" pitchFamily="34" charset="77"/>
            </a:endParaRPr>
          </a:p>
          <a:p>
            <a:pPr marL="525462" indent="-342900" algn="just">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All year 6 children across the country are tested in English (reading, writing, grammar and punctuation) and Maths and this gives the government a clear picture of what standards look like.  </a:t>
            </a:r>
          </a:p>
          <a:p>
            <a:pPr marL="525462" indent="-342900" algn="just">
              <a:buFont typeface="Arial" panose="020B0604020202020204" pitchFamily="34" charset="0"/>
              <a:buChar char="•"/>
              <a:defRPr/>
            </a:pPr>
            <a:endParaRPr lang="en-GB" sz="2400" dirty="0">
              <a:solidFill>
                <a:schemeClr val="bg2">
                  <a:lumMod val="10000"/>
                </a:schemeClr>
              </a:solidFill>
              <a:latin typeface="Gill Sans MT" panose="020B0502020104020203" pitchFamily="34" charset="77"/>
            </a:endParaRPr>
          </a:p>
          <a:p>
            <a:pPr marL="525462" indent="-342900" algn="just">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It also helps parents compare their child’s progress with children of the same age nationally. </a:t>
            </a:r>
          </a:p>
          <a:p>
            <a:pPr marL="525462" indent="-342900" algn="just">
              <a:buFont typeface="Arial" panose="020B0604020202020204" pitchFamily="34" charset="0"/>
              <a:buChar char="•"/>
              <a:defRPr/>
            </a:pPr>
            <a:endParaRPr lang="en-GB" sz="2400" dirty="0">
              <a:solidFill>
                <a:schemeClr val="bg2">
                  <a:lumMod val="10000"/>
                </a:schemeClr>
              </a:solidFill>
              <a:latin typeface="Gill Sans MT" panose="020B0502020104020203" pitchFamily="34" charset="77"/>
            </a:endParaRPr>
          </a:p>
          <a:p>
            <a:pPr marL="525462" indent="-342900" algn="just">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This is the first year since 2019 that the tests have taken place.  Results will be made available to schools in July.  However, this data will not be used for ‘performance tables’ this year.  </a:t>
            </a:r>
          </a:p>
        </p:txBody>
      </p:sp>
      <p:pic>
        <p:nvPicPr>
          <p:cNvPr id="6" name="Picture 5">
            <a:extLst>
              <a:ext uri="{FF2B5EF4-FFF2-40B4-BE49-F238E27FC236}">
                <a16:creationId xmlns:a16="http://schemas.microsoft.com/office/drawing/2014/main" id="{EE1BA018-8A6A-4BA0-8D54-6B90B47F1DF6}"/>
              </a:ext>
            </a:extLst>
          </p:cNvPr>
          <p:cNvPicPr>
            <a:picLocks noChangeAspect="1"/>
          </p:cNvPicPr>
          <p:nvPr/>
        </p:nvPicPr>
        <p:blipFill rotWithShape="1">
          <a:blip r:embed="rId2"/>
          <a:srcRect l="3893" t="2420" r="2963" b="44857"/>
          <a:stretch/>
        </p:blipFill>
        <p:spPr>
          <a:xfrm>
            <a:off x="10694504" y="85880"/>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A461867-EDAD-1D41-A7E2-829CC143A8EB}"/>
              </a:ext>
            </a:extLst>
          </p:cNvPr>
          <p:cNvSpPr/>
          <p:nvPr/>
        </p:nvSpPr>
        <p:spPr>
          <a:xfrm>
            <a:off x="1879601"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Gill Sans MT" panose="020B0502020104020203" pitchFamily="34" charset="77"/>
              </a:rPr>
              <a:t>Maths Paper 2 / Paper 3 : Reasoning</a:t>
            </a:r>
          </a:p>
        </p:txBody>
      </p:sp>
      <p:pic>
        <p:nvPicPr>
          <p:cNvPr id="20487" name="Picture 2">
            <a:extLst>
              <a:ext uri="{FF2B5EF4-FFF2-40B4-BE49-F238E27FC236}">
                <a16:creationId xmlns:a16="http://schemas.microsoft.com/office/drawing/2014/main" id="{43F66A22-6996-0548-9BB7-75FC98725C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4215" y="2139279"/>
            <a:ext cx="6181725" cy="3838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EF9A43A-C7B0-4947-9F57-E1589369D74A}"/>
              </a:ext>
            </a:extLst>
          </p:cNvPr>
          <p:cNvSpPr/>
          <p:nvPr/>
        </p:nvSpPr>
        <p:spPr>
          <a:xfrm>
            <a:off x="387458" y="354013"/>
            <a:ext cx="1151524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2" name="Rectangle 3">
            <a:extLst>
              <a:ext uri="{FF2B5EF4-FFF2-40B4-BE49-F238E27FC236}">
                <a16:creationId xmlns:a16="http://schemas.microsoft.com/office/drawing/2014/main" id="{3E2D656D-0C1A-8443-8185-495247136C0D}"/>
              </a:ext>
            </a:extLst>
          </p:cNvPr>
          <p:cNvSpPr>
            <a:spLocks noChangeArrowheads="1"/>
          </p:cNvSpPr>
          <p:nvPr/>
        </p:nvSpPr>
        <p:spPr bwMode="auto">
          <a:xfrm>
            <a:off x="604434" y="427038"/>
            <a:ext cx="49939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Gill Sans MT" panose="020B0502020104020203" pitchFamily="34" charset="77"/>
              </a:rPr>
              <a:t>Sample Questions</a:t>
            </a:r>
          </a:p>
        </p:txBody>
      </p:sp>
      <p:pic>
        <p:nvPicPr>
          <p:cNvPr id="7" name="Picture 6">
            <a:extLst>
              <a:ext uri="{FF2B5EF4-FFF2-40B4-BE49-F238E27FC236}">
                <a16:creationId xmlns:a16="http://schemas.microsoft.com/office/drawing/2014/main" id="{A417790C-7D30-4570-ADC9-6C66791CF67A}"/>
              </a:ext>
            </a:extLst>
          </p:cNvPr>
          <p:cNvPicPr>
            <a:picLocks noChangeAspect="1"/>
          </p:cNvPicPr>
          <p:nvPr/>
        </p:nvPicPr>
        <p:blipFill rotWithShape="1">
          <a:blip r:embed="rId3"/>
          <a:srcRect l="3893" t="2420" r="2963" b="44857"/>
          <a:stretch/>
        </p:blipFill>
        <p:spPr>
          <a:xfrm>
            <a:off x="10694504" y="85880"/>
            <a:ext cx="1304973" cy="1036482"/>
          </a:xfrm>
          <a:prstGeom prst="rect">
            <a:avLst/>
          </a:prstGeom>
        </p:spPr>
      </p:pic>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FA4C3D-2BB8-DB4D-BC83-5D74817BDC54}"/>
              </a:ext>
            </a:extLst>
          </p:cNvPr>
          <p:cNvSpPr>
            <a:spLocks noGrp="1"/>
          </p:cNvSpPr>
          <p:nvPr>
            <p:ph type="title"/>
          </p:nvPr>
        </p:nvSpPr>
        <p:spPr>
          <a:xfrm>
            <a:off x="1676400" y="-1110002"/>
            <a:ext cx="10515600" cy="2852737"/>
          </a:xfrm>
        </p:spPr>
        <p:txBody>
          <a:bodyPr>
            <a:normAutofit/>
          </a:bodyPr>
          <a:lstStyle/>
          <a:p>
            <a:r>
              <a:rPr lang="en-GB" sz="7200" dirty="0">
                <a:solidFill>
                  <a:schemeClr val="bg1"/>
                </a:solidFill>
                <a:latin typeface="Gill Sans MT" panose="020B0502020104020203" pitchFamily="34" charset="77"/>
              </a:rPr>
              <a:t>Helping the Children</a:t>
            </a:r>
          </a:p>
        </p:txBody>
      </p:sp>
      <p:pic>
        <p:nvPicPr>
          <p:cNvPr id="2050" name="Picture 2" descr="Surviving SATs for Parents - Bolton Tuition Centre - 01204 363550">
            <a:extLst>
              <a:ext uri="{FF2B5EF4-FFF2-40B4-BE49-F238E27FC236}">
                <a16:creationId xmlns:a16="http://schemas.microsoft.com/office/drawing/2014/main" id="{EA6F20CE-BBAF-45C8-9F23-C5D24B5AE5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8339" y="2574649"/>
            <a:ext cx="3655322" cy="3344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28346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7A6895-4E3D-8344-A5A0-008E2F0FE846}"/>
              </a:ext>
            </a:extLst>
          </p:cNvPr>
          <p:cNvSpPr/>
          <p:nvPr/>
        </p:nvSpPr>
        <p:spPr>
          <a:xfrm>
            <a:off x="387459" y="354013"/>
            <a:ext cx="11468744"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22531" name="Rectangle 3">
            <a:extLst>
              <a:ext uri="{FF2B5EF4-FFF2-40B4-BE49-F238E27FC236}">
                <a16:creationId xmlns:a16="http://schemas.microsoft.com/office/drawing/2014/main" id="{B06724E4-4299-D348-860A-B53400EDB365}"/>
              </a:ext>
            </a:extLst>
          </p:cNvPr>
          <p:cNvSpPr>
            <a:spLocks noChangeArrowheads="1"/>
          </p:cNvSpPr>
          <p:nvPr/>
        </p:nvSpPr>
        <p:spPr bwMode="auto">
          <a:xfrm>
            <a:off x="805912" y="427038"/>
            <a:ext cx="89425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Gill Sans MT" panose="020B0502020104020203" pitchFamily="34" charset="77"/>
              </a:rPr>
              <a:t>Help from school</a:t>
            </a:r>
          </a:p>
        </p:txBody>
      </p:sp>
      <p:sp>
        <p:nvSpPr>
          <p:cNvPr id="12" name="Rectangle 11">
            <a:extLst>
              <a:ext uri="{FF2B5EF4-FFF2-40B4-BE49-F238E27FC236}">
                <a16:creationId xmlns:a16="http://schemas.microsoft.com/office/drawing/2014/main" id="{A9BDE1A9-0E66-4C49-B4B6-00ABD6A29F47}"/>
              </a:ext>
            </a:extLst>
          </p:cNvPr>
          <p:cNvSpPr/>
          <p:nvPr/>
        </p:nvSpPr>
        <p:spPr>
          <a:xfrm>
            <a:off x="387459" y="1177925"/>
            <a:ext cx="11468744"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457200" indent="-457200">
              <a:buFont typeface="Arial" panose="020B0604020202020204" pitchFamily="34" charset="0"/>
              <a:buChar char="•"/>
            </a:pPr>
            <a:r>
              <a:rPr lang="en-GB" altLang="en-US" sz="2800" dirty="0">
                <a:solidFill>
                  <a:schemeClr val="tx1"/>
                </a:solidFill>
                <a:latin typeface="Gill Sans MT" panose="020B0502020104020203" pitchFamily="34" charset="77"/>
              </a:rPr>
              <a:t>Planned approach</a:t>
            </a:r>
          </a:p>
          <a:p>
            <a:pPr marL="457200" indent="-457200">
              <a:buFont typeface="Arial" panose="020B0604020202020204" pitchFamily="34" charset="0"/>
              <a:buChar char="•"/>
            </a:pPr>
            <a:endParaRPr lang="en-GB" altLang="en-US" sz="2800" dirty="0">
              <a:solidFill>
                <a:schemeClr val="tx1"/>
              </a:solidFill>
              <a:latin typeface="Gill Sans MT" panose="020B0502020104020203" pitchFamily="34" charset="77"/>
            </a:endParaRPr>
          </a:p>
          <a:p>
            <a:pPr marL="457200" indent="-457200">
              <a:buFont typeface="Arial" panose="020B0604020202020204" pitchFamily="34" charset="0"/>
              <a:buChar char="•"/>
            </a:pPr>
            <a:r>
              <a:rPr lang="en-GB" altLang="en-US" sz="2800" dirty="0">
                <a:solidFill>
                  <a:schemeClr val="tx1"/>
                </a:solidFill>
                <a:latin typeface="Gill Sans MT" panose="020B0502020104020203" pitchFamily="34" charset="77"/>
              </a:rPr>
              <a:t>Positive approach with a sense of perspective</a:t>
            </a:r>
          </a:p>
          <a:p>
            <a:pPr marL="457200" indent="-457200">
              <a:buFont typeface="Arial" panose="020B0604020202020204" pitchFamily="34" charset="0"/>
              <a:buChar char="•"/>
            </a:pPr>
            <a:endParaRPr lang="en-GB" altLang="en-US" sz="2800" dirty="0">
              <a:solidFill>
                <a:schemeClr val="tx1"/>
              </a:solidFill>
              <a:latin typeface="Gill Sans MT" panose="020B0502020104020203" pitchFamily="34" charset="77"/>
            </a:endParaRPr>
          </a:p>
          <a:p>
            <a:pPr marL="457200" indent="-457200">
              <a:buFont typeface="Arial" panose="020B0604020202020204" pitchFamily="34" charset="0"/>
              <a:buChar char="•"/>
            </a:pPr>
            <a:r>
              <a:rPr lang="en-GB" altLang="en-US" sz="2800" dirty="0">
                <a:solidFill>
                  <a:schemeClr val="tx1"/>
                </a:solidFill>
                <a:latin typeface="Gill Sans MT" panose="020B0502020104020203" pitchFamily="34" charset="77"/>
              </a:rPr>
              <a:t>Targeted learning in school </a:t>
            </a:r>
          </a:p>
          <a:p>
            <a:endParaRPr lang="en-GB" altLang="en-US" sz="2800" dirty="0">
              <a:solidFill>
                <a:schemeClr val="tx1"/>
              </a:solidFill>
              <a:latin typeface="Gill Sans MT" panose="020B0502020104020203" pitchFamily="34" charset="77"/>
            </a:endParaRPr>
          </a:p>
          <a:p>
            <a:pPr marL="457200" indent="-457200">
              <a:buFont typeface="Arial" panose="020B0604020202020204" pitchFamily="34" charset="0"/>
              <a:buChar char="•"/>
            </a:pPr>
            <a:r>
              <a:rPr lang="en-GB" altLang="en-US" sz="2800" dirty="0">
                <a:solidFill>
                  <a:schemeClr val="tx1"/>
                </a:solidFill>
                <a:latin typeface="Gill Sans MT" panose="020B0502020104020203" pitchFamily="34" charset="77"/>
              </a:rPr>
              <a:t>Looking at past SATs papers and SATs questions</a:t>
            </a:r>
          </a:p>
          <a:p>
            <a:pPr marL="457200" indent="-457200">
              <a:buFont typeface="Arial" panose="020B0604020202020204" pitchFamily="34" charset="0"/>
              <a:buChar char="•"/>
            </a:pPr>
            <a:endParaRPr lang="en-GB" altLang="en-US" sz="2800" dirty="0">
              <a:solidFill>
                <a:schemeClr val="tx1"/>
              </a:solidFill>
              <a:latin typeface="Gill Sans MT" panose="020B0502020104020203" pitchFamily="34" charset="77"/>
            </a:endParaRPr>
          </a:p>
          <a:p>
            <a:pPr marL="457200" indent="-457200">
              <a:buFont typeface="Arial" panose="020B0604020202020204" pitchFamily="34" charset="0"/>
              <a:buChar char="•"/>
            </a:pPr>
            <a:r>
              <a:rPr lang="en-GB" altLang="en-US" sz="2800" dirty="0">
                <a:solidFill>
                  <a:schemeClr val="tx1"/>
                </a:solidFill>
                <a:latin typeface="Gill Sans MT" panose="020B0502020104020203" pitchFamily="34" charset="77"/>
              </a:rPr>
              <a:t>Learn the ‘tricks’ of how to succeed in tests</a:t>
            </a:r>
          </a:p>
          <a:p>
            <a:pPr marL="457200" indent="-457200">
              <a:buFont typeface="Arial" panose="020B0604020202020204" pitchFamily="34" charset="0"/>
              <a:buChar char="•"/>
            </a:pPr>
            <a:endParaRPr lang="en-GB" altLang="en-US" sz="2800" dirty="0">
              <a:solidFill>
                <a:schemeClr val="tx1"/>
              </a:solidFill>
              <a:latin typeface="Gill Sans MT" panose="020B0502020104020203" pitchFamily="34" charset="77"/>
            </a:endParaRPr>
          </a:p>
          <a:p>
            <a:pPr marL="457200" indent="-457200">
              <a:buFont typeface="Arial" panose="020B0604020202020204" pitchFamily="34" charset="0"/>
              <a:buChar char="•"/>
            </a:pPr>
            <a:r>
              <a:rPr lang="en-GB" altLang="en-US" sz="2800" dirty="0">
                <a:solidFill>
                  <a:schemeClr val="tx1"/>
                </a:solidFill>
                <a:latin typeface="Gill Sans MT" panose="020B0502020104020203" pitchFamily="34" charset="77"/>
              </a:rPr>
              <a:t>Homework – GCP books</a:t>
            </a:r>
          </a:p>
          <a:p>
            <a:pPr marL="457200" indent="-457200">
              <a:buFont typeface="Arial" panose="020B0604020202020204" pitchFamily="34" charset="0"/>
              <a:buChar char="•"/>
            </a:pPr>
            <a:endParaRPr lang="en-GB" altLang="en-US" sz="2800" dirty="0">
              <a:solidFill>
                <a:schemeClr val="tx1"/>
              </a:solidFill>
              <a:latin typeface="Gill Sans MT" panose="020B0502020104020203" pitchFamily="34" charset="77"/>
            </a:endParaRPr>
          </a:p>
          <a:p>
            <a:pPr marL="639762" indent="-457200">
              <a:buFont typeface="Arial" panose="020B0604020202020204" pitchFamily="34" charset="0"/>
              <a:buChar char="•"/>
              <a:defRPr/>
            </a:pPr>
            <a:endParaRPr lang="en-GB" sz="2600" dirty="0">
              <a:solidFill>
                <a:schemeClr val="tx1"/>
              </a:solidFill>
              <a:latin typeface="Gill Sans MT" panose="020B0502020104020203" pitchFamily="34" charset="77"/>
            </a:endParaRPr>
          </a:p>
        </p:txBody>
      </p:sp>
      <p:pic>
        <p:nvPicPr>
          <p:cNvPr id="6" name="Picture 5">
            <a:extLst>
              <a:ext uri="{FF2B5EF4-FFF2-40B4-BE49-F238E27FC236}">
                <a16:creationId xmlns:a16="http://schemas.microsoft.com/office/drawing/2014/main" id="{C78162C2-E03A-4E4E-97D4-EBA671E4B729}"/>
              </a:ext>
            </a:extLst>
          </p:cNvPr>
          <p:cNvPicPr>
            <a:picLocks noChangeAspect="1"/>
          </p:cNvPicPr>
          <p:nvPr/>
        </p:nvPicPr>
        <p:blipFill rotWithShape="1">
          <a:blip r:embed="rId2"/>
          <a:srcRect l="3893" t="2420" r="2963" b="44857"/>
          <a:stretch/>
        </p:blipFill>
        <p:spPr>
          <a:xfrm>
            <a:off x="10694504" y="85880"/>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7A6895-4E3D-8344-A5A0-008E2F0FE846}"/>
              </a:ext>
            </a:extLst>
          </p:cNvPr>
          <p:cNvSpPr/>
          <p:nvPr/>
        </p:nvSpPr>
        <p:spPr>
          <a:xfrm>
            <a:off x="387459" y="354013"/>
            <a:ext cx="11468744"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22531" name="Rectangle 3">
            <a:extLst>
              <a:ext uri="{FF2B5EF4-FFF2-40B4-BE49-F238E27FC236}">
                <a16:creationId xmlns:a16="http://schemas.microsoft.com/office/drawing/2014/main" id="{B06724E4-4299-D348-860A-B53400EDB365}"/>
              </a:ext>
            </a:extLst>
          </p:cNvPr>
          <p:cNvSpPr>
            <a:spLocks noChangeArrowheads="1"/>
          </p:cNvSpPr>
          <p:nvPr/>
        </p:nvSpPr>
        <p:spPr bwMode="auto">
          <a:xfrm>
            <a:off x="805912" y="427038"/>
            <a:ext cx="89425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Gill Sans MT" panose="020B0502020104020203" pitchFamily="34" charset="77"/>
              </a:rPr>
              <a:t>How to Help Your Child – in the build up</a:t>
            </a:r>
          </a:p>
        </p:txBody>
      </p:sp>
      <p:sp>
        <p:nvSpPr>
          <p:cNvPr id="12" name="Rectangle 11">
            <a:extLst>
              <a:ext uri="{FF2B5EF4-FFF2-40B4-BE49-F238E27FC236}">
                <a16:creationId xmlns:a16="http://schemas.microsoft.com/office/drawing/2014/main" id="{A9BDE1A9-0E66-4C49-B4B6-00ABD6A29F47}"/>
              </a:ext>
            </a:extLst>
          </p:cNvPr>
          <p:cNvSpPr/>
          <p:nvPr/>
        </p:nvSpPr>
        <p:spPr>
          <a:xfrm>
            <a:off x="387459" y="1177925"/>
            <a:ext cx="11468744"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lnSpc>
                <a:spcPct val="150000"/>
              </a:lnSpc>
              <a:defRPr/>
            </a:pPr>
            <a:r>
              <a:rPr lang="en-GB" sz="2400" dirty="0">
                <a:solidFill>
                  <a:schemeClr val="bg2">
                    <a:lumMod val="10000"/>
                  </a:schemeClr>
                </a:solidFill>
                <a:latin typeface="Gill Sans MT" panose="020B0502020104020203" pitchFamily="34" charset="77"/>
              </a:rPr>
              <a:t>Support your child in helping prepare them for the tests – but don’t overdo it.</a:t>
            </a:r>
          </a:p>
          <a:p>
            <a:pPr marL="639762" indent="-457200">
              <a:lnSpc>
                <a:spcPct val="150000"/>
              </a:lnSpc>
              <a:buFont typeface="Arial" panose="020B0604020202020204" pitchFamily="34" charset="0"/>
              <a:buChar char="•"/>
              <a:defRPr/>
            </a:pPr>
            <a:endParaRPr lang="en-GB" sz="2400" dirty="0">
              <a:solidFill>
                <a:schemeClr val="bg2">
                  <a:lumMod val="10000"/>
                </a:schemeClr>
              </a:solidFill>
              <a:latin typeface="Gill Sans MT" panose="020B0502020104020203" pitchFamily="34" charset="77"/>
            </a:endParaRPr>
          </a:p>
          <a:p>
            <a:pPr marL="639762" indent="-4572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Explain that SATs are a way of showing off what they can do – and they cannot fail.  </a:t>
            </a:r>
          </a:p>
          <a:p>
            <a:pPr marL="639762" indent="-4572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Make learning as fun as possible.</a:t>
            </a:r>
          </a:p>
          <a:p>
            <a:pPr marL="639762" indent="-4572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Give your child the opportunity to talk about any concerns.</a:t>
            </a:r>
          </a:p>
          <a:p>
            <a:pPr marL="639762" indent="-4572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Help them with any homework. </a:t>
            </a:r>
          </a:p>
          <a:p>
            <a:pPr marL="639762" indent="-4572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Encourage them to be confident in their ability – they have been working hard in school.  	</a:t>
            </a:r>
          </a:p>
          <a:p>
            <a:pPr marL="639762" indent="-4572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Encourage them to continue working hard – effort is the route to success.</a:t>
            </a:r>
          </a:p>
        </p:txBody>
      </p:sp>
      <p:pic>
        <p:nvPicPr>
          <p:cNvPr id="6" name="Picture 5">
            <a:extLst>
              <a:ext uri="{FF2B5EF4-FFF2-40B4-BE49-F238E27FC236}">
                <a16:creationId xmlns:a16="http://schemas.microsoft.com/office/drawing/2014/main" id="{31B1B439-6B03-49F0-A00A-E7F9330D58B3}"/>
              </a:ext>
            </a:extLst>
          </p:cNvPr>
          <p:cNvPicPr>
            <a:picLocks noChangeAspect="1"/>
          </p:cNvPicPr>
          <p:nvPr/>
        </p:nvPicPr>
        <p:blipFill rotWithShape="1">
          <a:blip r:embed="rId2"/>
          <a:srcRect l="3893" t="2420" r="2963" b="44857"/>
          <a:stretch/>
        </p:blipFill>
        <p:spPr>
          <a:xfrm>
            <a:off x="10694504" y="85880"/>
            <a:ext cx="1304973" cy="1036482"/>
          </a:xfrm>
          <a:prstGeom prst="rect">
            <a:avLst/>
          </a:prstGeom>
        </p:spPr>
      </p:pic>
    </p:spTree>
    <p:extLst>
      <p:ext uri="{BB962C8B-B14F-4D97-AF65-F5344CB8AC3E}">
        <p14:creationId xmlns:p14="http://schemas.microsoft.com/office/powerpoint/2010/main" val="3235081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24CAC6A-4AF9-254B-96C7-54F9943865F9}"/>
              </a:ext>
            </a:extLst>
          </p:cNvPr>
          <p:cNvSpPr/>
          <p:nvPr/>
        </p:nvSpPr>
        <p:spPr>
          <a:xfrm>
            <a:off x="387459" y="354013"/>
            <a:ext cx="11360256"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21507" name="Rectangle 3">
            <a:extLst>
              <a:ext uri="{FF2B5EF4-FFF2-40B4-BE49-F238E27FC236}">
                <a16:creationId xmlns:a16="http://schemas.microsoft.com/office/drawing/2014/main" id="{FB3ECCC6-960B-D444-8764-FF1405C9AB09}"/>
              </a:ext>
            </a:extLst>
          </p:cNvPr>
          <p:cNvSpPr>
            <a:spLocks noChangeArrowheads="1"/>
          </p:cNvSpPr>
          <p:nvPr/>
        </p:nvSpPr>
        <p:spPr bwMode="auto">
          <a:xfrm>
            <a:off x="743918" y="427038"/>
            <a:ext cx="75941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dirty="0">
                <a:solidFill>
                  <a:schemeClr val="bg1"/>
                </a:solidFill>
                <a:latin typeface="Gill Sans MT" panose="020B0502020104020203" pitchFamily="34" charset="77"/>
              </a:rPr>
              <a:t>How to Help Your Child – SATs week</a:t>
            </a:r>
          </a:p>
        </p:txBody>
      </p:sp>
      <p:sp>
        <p:nvSpPr>
          <p:cNvPr id="12" name="Rectangle 11">
            <a:extLst>
              <a:ext uri="{FF2B5EF4-FFF2-40B4-BE49-F238E27FC236}">
                <a16:creationId xmlns:a16="http://schemas.microsoft.com/office/drawing/2014/main" id="{44E2F3B1-2F7A-BB42-8630-1DF1252173F6}"/>
              </a:ext>
            </a:extLst>
          </p:cNvPr>
          <p:cNvSpPr/>
          <p:nvPr/>
        </p:nvSpPr>
        <p:spPr>
          <a:xfrm>
            <a:off x="387459" y="1177925"/>
            <a:ext cx="11360256"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525462" indent="-3429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Make sure your child is in school every day of SATs week. </a:t>
            </a:r>
          </a:p>
          <a:p>
            <a:pPr marL="525462" indent="-3429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Help them to get to school on time every day - the tests start first thing in the morning.</a:t>
            </a:r>
          </a:p>
          <a:p>
            <a:pPr marL="525462" indent="-3429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A good night's sleep before each test.</a:t>
            </a:r>
          </a:p>
          <a:p>
            <a:pPr marL="525462" indent="-3429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A good breakfast each morning. </a:t>
            </a:r>
          </a:p>
          <a:p>
            <a:pPr marL="525462" indent="-3429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Healthy snacks to have in between or after the tests.</a:t>
            </a:r>
          </a:p>
          <a:p>
            <a:pPr marL="525462" indent="-342900">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In the evenings of SATs week, keep any work you do at home short.</a:t>
            </a:r>
          </a:p>
          <a:p>
            <a:pPr marL="182562">
              <a:defRPr/>
            </a:pPr>
            <a:endParaRPr lang="en-GB" sz="2800" dirty="0">
              <a:solidFill>
                <a:schemeClr val="bg2">
                  <a:lumMod val="10000"/>
                </a:schemeClr>
              </a:solidFill>
              <a:latin typeface="Gill Sans MT" panose="020B0502020104020203" pitchFamily="34" charset="77"/>
            </a:endParaRPr>
          </a:p>
        </p:txBody>
      </p:sp>
      <p:pic>
        <p:nvPicPr>
          <p:cNvPr id="6" name="Picture 5">
            <a:extLst>
              <a:ext uri="{FF2B5EF4-FFF2-40B4-BE49-F238E27FC236}">
                <a16:creationId xmlns:a16="http://schemas.microsoft.com/office/drawing/2014/main" id="{F8385681-F1F0-4744-A7EE-A2EDEBC0EF12}"/>
              </a:ext>
            </a:extLst>
          </p:cNvPr>
          <p:cNvPicPr>
            <a:picLocks noChangeAspect="1"/>
          </p:cNvPicPr>
          <p:nvPr/>
        </p:nvPicPr>
        <p:blipFill rotWithShape="1">
          <a:blip r:embed="rId2"/>
          <a:srcRect l="3893" t="2420" r="2963" b="44857"/>
          <a:stretch/>
        </p:blipFill>
        <p:spPr>
          <a:xfrm>
            <a:off x="10694504" y="85880"/>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AFFEFFD4-46F5-804E-B204-F61204536063}"/>
              </a:ext>
            </a:extLst>
          </p:cNvPr>
          <p:cNvSpPr>
            <a:spLocks noChangeArrowheads="1"/>
          </p:cNvSpPr>
          <p:nvPr/>
        </p:nvSpPr>
        <p:spPr bwMode="auto">
          <a:xfrm>
            <a:off x="3504216" y="524829"/>
            <a:ext cx="49830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dirty="0">
                <a:solidFill>
                  <a:schemeClr val="bg1"/>
                </a:solidFill>
                <a:latin typeface="Gill Sans MT" panose="020B0502020104020203" pitchFamily="34" charset="77"/>
              </a:rPr>
              <a:t>Any questions?</a:t>
            </a:r>
          </a:p>
        </p:txBody>
      </p:sp>
      <p:pic>
        <p:nvPicPr>
          <p:cNvPr id="4" name="Picture 3">
            <a:extLst>
              <a:ext uri="{FF2B5EF4-FFF2-40B4-BE49-F238E27FC236}">
                <a16:creationId xmlns:a16="http://schemas.microsoft.com/office/drawing/2014/main" id="{AFA45117-FB57-47B0-A489-F0EC49E3D52E}"/>
              </a:ext>
            </a:extLst>
          </p:cNvPr>
          <p:cNvPicPr>
            <a:picLocks noChangeAspect="1"/>
          </p:cNvPicPr>
          <p:nvPr/>
        </p:nvPicPr>
        <p:blipFill rotWithShape="1">
          <a:blip r:embed="rId2"/>
          <a:srcRect l="3893" t="2420" r="2963" b="3440"/>
          <a:stretch/>
        </p:blipFill>
        <p:spPr>
          <a:xfrm>
            <a:off x="4537993" y="2046667"/>
            <a:ext cx="2915478" cy="4134679"/>
          </a:xfrm>
          <a:prstGeom prst="rect">
            <a:avLst/>
          </a:prstGeom>
        </p:spPr>
      </p:pic>
    </p:spTree>
    <p:extLst>
      <p:ext uri="{BB962C8B-B14F-4D97-AF65-F5344CB8AC3E}">
        <p14:creationId xmlns:p14="http://schemas.microsoft.com/office/powerpoint/2010/main" val="185839086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AFFEFFD4-46F5-804E-B204-F61204536063}"/>
              </a:ext>
            </a:extLst>
          </p:cNvPr>
          <p:cNvSpPr>
            <a:spLocks noChangeArrowheads="1"/>
          </p:cNvSpPr>
          <p:nvPr/>
        </p:nvSpPr>
        <p:spPr bwMode="auto">
          <a:xfrm>
            <a:off x="2361612" y="4964308"/>
            <a:ext cx="74687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5400" b="1" dirty="0">
                <a:solidFill>
                  <a:schemeClr val="bg1"/>
                </a:solidFill>
                <a:latin typeface="Gill Sans MT" panose="020B0502020104020203" pitchFamily="34" charset="77"/>
              </a:rPr>
              <a:t>Thank you for coming.</a:t>
            </a:r>
          </a:p>
        </p:txBody>
      </p:sp>
      <p:pic>
        <p:nvPicPr>
          <p:cNvPr id="4" name="Picture 3">
            <a:extLst>
              <a:ext uri="{FF2B5EF4-FFF2-40B4-BE49-F238E27FC236}">
                <a16:creationId xmlns:a16="http://schemas.microsoft.com/office/drawing/2014/main" id="{DEBE395A-E423-4CF5-89A4-08818DB406C8}"/>
              </a:ext>
            </a:extLst>
          </p:cNvPr>
          <p:cNvPicPr>
            <a:picLocks noChangeAspect="1"/>
          </p:cNvPicPr>
          <p:nvPr/>
        </p:nvPicPr>
        <p:blipFill rotWithShape="1">
          <a:blip r:embed="rId2"/>
          <a:srcRect l="3893" t="2420" r="2963" b="3440"/>
          <a:stretch/>
        </p:blipFill>
        <p:spPr>
          <a:xfrm>
            <a:off x="4638261" y="440993"/>
            <a:ext cx="2915478" cy="4134679"/>
          </a:xfrm>
          <a:prstGeom prst="rect">
            <a:avLst/>
          </a:prstGeom>
        </p:spPr>
      </p:pic>
    </p:spTree>
    <p:extLst>
      <p:ext uri="{BB962C8B-B14F-4D97-AF65-F5344CB8AC3E}">
        <p14:creationId xmlns:p14="http://schemas.microsoft.com/office/powerpoint/2010/main" val="151148701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0113C-D0D6-0D42-BBDD-D4BCF9A4E390}"/>
              </a:ext>
            </a:extLst>
          </p:cNvPr>
          <p:cNvSpPr/>
          <p:nvPr/>
        </p:nvSpPr>
        <p:spPr>
          <a:xfrm>
            <a:off x="278968" y="245527"/>
            <a:ext cx="11623729"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4099" name="Rectangle 3">
            <a:extLst>
              <a:ext uri="{FF2B5EF4-FFF2-40B4-BE49-F238E27FC236}">
                <a16:creationId xmlns:a16="http://schemas.microsoft.com/office/drawing/2014/main" id="{2E4FB09A-4EEF-8348-87FA-4E02CB6152BB}"/>
              </a:ext>
            </a:extLst>
          </p:cNvPr>
          <p:cNvSpPr>
            <a:spLocks noChangeArrowheads="1"/>
          </p:cNvSpPr>
          <p:nvPr/>
        </p:nvSpPr>
        <p:spPr bwMode="auto">
          <a:xfrm>
            <a:off x="378588" y="293152"/>
            <a:ext cx="1120296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Gill Sans MT" panose="020B0502020104020203" pitchFamily="34" charset="77"/>
              </a:rPr>
              <a:t>The Tests – what will my child have to do?</a:t>
            </a:r>
          </a:p>
        </p:txBody>
      </p:sp>
      <p:sp>
        <p:nvSpPr>
          <p:cNvPr id="12" name="Rectangle 11">
            <a:extLst>
              <a:ext uri="{FF2B5EF4-FFF2-40B4-BE49-F238E27FC236}">
                <a16:creationId xmlns:a16="http://schemas.microsoft.com/office/drawing/2014/main" id="{6C22A1A7-AD32-8B41-8AB6-E88C8E879ADA}"/>
              </a:ext>
            </a:extLst>
          </p:cNvPr>
          <p:cNvSpPr/>
          <p:nvPr/>
        </p:nvSpPr>
        <p:spPr>
          <a:xfrm>
            <a:off x="278969" y="1117600"/>
            <a:ext cx="11623729"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lvl1pPr marL="342900" indent="-160338">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GB" altLang="en-US" dirty="0">
                <a:solidFill>
                  <a:srgbClr val="181717"/>
                </a:solidFill>
                <a:latin typeface="Gill Sans MT" panose="020B0502020104020203" pitchFamily="34" charset="77"/>
              </a:rPr>
              <a:t>Key Stage 2 SATs take place nationally in the week commencing 9th May 2022</a:t>
            </a:r>
            <a:endParaRPr lang="en-GB" altLang="en-US" dirty="0">
              <a:latin typeface="Gill Sans MT" panose="020B0502020104020203" pitchFamily="34" charset="77"/>
            </a:endParaRPr>
          </a:p>
          <a:p>
            <a:pPr>
              <a:buFont typeface="Arial" panose="020B0604020202020204" pitchFamily="34" charset="0"/>
              <a:buChar char="•"/>
              <a:defRPr/>
            </a:pPr>
            <a:endParaRPr lang="en-GB" altLang="en-US" dirty="0">
              <a:solidFill>
                <a:srgbClr val="181717"/>
              </a:solidFill>
              <a:latin typeface="Gill Sans MT" panose="020B0502020104020203" pitchFamily="34" charset="77"/>
            </a:endParaRPr>
          </a:p>
          <a:p>
            <a:pPr marL="182562" indent="0">
              <a:defRPr/>
            </a:pPr>
            <a:r>
              <a:rPr lang="en-GB" altLang="en-US" b="1" u="sng" dirty="0">
                <a:solidFill>
                  <a:srgbClr val="181717"/>
                </a:solidFill>
                <a:latin typeface="Gill Sans MT" panose="020B0502020104020203" pitchFamily="34" charset="77"/>
              </a:rPr>
              <a:t>Monday 9</a:t>
            </a:r>
            <a:r>
              <a:rPr lang="en-GB" altLang="en-US" b="1" u="sng" baseline="30000" dirty="0">
                <a:solidFill>
                  <a:srgbClr val="181717"/>
                </a:solidFill>
                <a:latin typeface="Gill Sans MT" panose="020B0502020104020203" pitchFamily="34" charset="77"/>
              </a:rPr>
              <a:t>th</a:t>
            </a:r>
            <a:r>
              <a:rPr lang="en-GB" altLang="en-US" b="1" u="sng" dirty="0">
                <a:solidFill>
                  <a:srgbClr val="181717"/>
                </a:solidFill>
                <a:latin typeface="Gill Sans MT" panose="020B0502020104020203" pitchFamily="34" charset="77"/>
              </a:rPr>
              <a:t> May: </a:t>
            </a:r>
          </a:p>
          <a:p>
            <a:pPr marL="182562" indent="0">
              <a:defRPr/>
            </a:pPr>
            <a:r>
              <a:rPr lang="en-GB" altLang="en-US" dirty="0">
                <a:solidFill>
                  <a:srgbClr val="181717"/>
                </a:solidFill>
                <a:latin typeface="Gill Sans MT" panose="020B0502020104020203" pitchFamily="34" charset="77"/>
              </a:rPr>
              <a:t>English grammar, punctuation and spelling test (SPAG) </a:t>
            </a:r>
          </a:p>
          <a:p>
            <a:pPr>
              <a:buFont typeface="Arial" panose="020B0604020202020204" pitchFamily="34" charset="0"/>
              <a:buChar char="•"/>
              <a:defRPr/>
            </a:pPr>
            <a:r>
              <a:rPr lang="en-GB" altLang="en-US" dirty="0">
                <a:solidFill>
                  <a:srgbClr val="181717"/>
                </a:solidFill>
                <a:latin typeface="Gill Sans MT" panose="020B0502020104020203" pitchFamily="34" charset="77"/>
              </a:rPr>
              <a:t>Paper 1 – short answers (45 minutes)</a:t>
            </a:r>
          </a:p>
          <a:p>
            <a:pPr>
              <a:buFont typeface="Arial" panose="020B0604020202020204" pitchFamily="34" charset="0"/>
              <a:buChar char="•"/>
              <a:defRPr/>
            </a:pPr>
            <a:r>
              <a:rPr lang="en-GB" altLang="en-US" dirty="0">
                <a:solidFill>
                  <a:srgbClr val="181717"/>
                </a:solidFill>
                <a:latin typeface="Gill Sans MT" panose="020B0502020104020203" pitchFamily="34" charset="77"/>
              </a:rPr>
              <a:t>Paper 2 – spelling (approximately 15 minutes) </a:t>
            </a:r>
          </a:p>
          <a:p>
            <a:pPr>
              <a:buFont typeface="Arial" panose="020B0604020202020204" pitchFamily="34" charset="0"/>
              <a:buChar char="•"/>
              <a:defRPr/>
            </a:pPr>
            <a:endParaRPr lang="en-GB" altLang="en-US" dirty="0">
              <a:solidFill>
                <a:srgbClr val="181717"/>
              </a:solidFill>
              <a:latin typeface="Gill Sans MT" panose="020B0502020104020203" pitchFamily="34" charset="77"/>
            </a:endParaRPr>
          </a:p>
          <a:p>
            <a:pPr marL="182562" indent="0">
              <a:defRPr/>
            </a:pPr>
            <a:r>
              <a:rPr lang="en-GB" altLang="en-US" b="1" u="sng" dirty="0">
                <a:solidFill>
                  <a:srgbClr val="181717"/>
                </a:solidFill>
                <a:latin typeface="Gill Sans MT" panose="020B0502020104020203" pitchFamily="34" charset="77"/>
              </a:rPr>
              <a:t>Tuesday 10</a:t>
            </a:r>
            <a:r>
              <a:rPr lang="en-GB" altLang="en-US" b="1" u="sng" baseline="30000" dirty="0">
                <a:solidFill>
                  <a:srgbClr val="181717"/>
                </a:solidFill>
                <a:latin typeface="Gill Sans MT" panose="020B0502020104020203" pitchFamily="34" charset="77"/>
              </a:rPr>
              <a:t>th</a:t>
            </a:r>
            <a:r>
              <a:rPr lang="en-GB" altLang="en-US" b="1" u="sng" dirty="0">
                <a:solidFill>
                  <a:srgbClr val="181717"/>
                </a:solidFill>
                <a:latin typeface="Gill Sans MT" panose="020B0502020104020203" pitchFamily="34" charset="77"/>
              </a:rPr>
              <a:t> May</a:t>
            </a:r>
            <a:r>
              <a:rPr lang="en-GB" altLang="en-US" dirty="0">
                <a:solidFill>
                  <a:srgbClr val="181717"/>
                </a:solidFill>
                <a:latin typeface="Gill Sans MT" panose="020B0502020104020203" pitchFamily="34" charset="77"/>
              </a:rPr>
              <a:t>: </a:t>
            </a:r>
          </a:p>
          <a:p>
            <a:pPr marL="182562" indent="0">
              <a:defRPr/>
            </a:pPr>
            <a:r>
              <a:rPr lang="en-GB" altLang="en-US" dirty="0">
                <a:solidFill>
                  <a:srgbClr val="181717"/>
                </a:solidFill>
                <a:latin typeface="Gill Sans MT" panose="020B0502020104020203" pitchFamily="34" charset="77"/>
              </a:rPr>
              <a:t>Reading test (60 minutes)</a:t>
            </a:r>
          </a:p>
          <a:p>
            <a:pPr>
              <a:buFont typeface="Arial" panose="020B0604020202020204" pitchFamily="34" charset="0"/>
              <a:buChar char="•"/>
              <a:defRPr/>
            </a:pPr>
            <a:endParaRPr lang="en-GB" altLang="en-US" dirty="0">
              <a:solidFill>
                <a:srgbClr val="181717"/>
              </a:solidFill>
              <a:latin typeface="Gill Sans MT" panose="020B0502020104020203" pitchFamily="34" charset="77"/>
            </a:endParaRPr>
          </a:p>
          <a:p>
            <a:pPr marL="182562" indent="0">
              <a:defRPr/>
            </a:pPr>
            <a:r>
              <a:rPr lang="en-GB" altLang="en-US" b="1" u="sng" dirty="0">
                <a:solidFill>
                  <a:srgbClr val="181717"/>
                </a:solidFill>
                <a:latin typeface="Gill Sans MT" panose="020B0502020104020203" pitchFamily="34" charset="77"/>
              </a:rPr>
              <a:t>Wednesday 11</a:t>
            </a:r>
            <a:r>
              <a:rPr lang="en-GB" altLang="en-US" b="1" u="sng" baseline="30000" dirty="0">
                <a:solidFill>
                  <a:srgbClr val="181717"/>
                </a:solidFill>
                <a:latin typeface="Gill Sans MT" panose="020B0502020104020203" pitchFamily="34" charset="77"/>
              </a:rPr>
              <a:t>th</a:t>
            </a:r>
            <a:r>
              <a:rPr lang="en-GB" altLang="en-US" b="1" u="sng" dirty="0">
                <a:solidFill>
                  <a:srgbClr val="181717"/>
                </a:solidFill>
                <a:latin typeface="Gill Sans MT" panose="020B0502020104020203" pitchFamily="34" charset="77"/>
              </a:rPr>
              <a:t> May: </a:t>
            </a:r>
          </a:p>
          <a:p>
            <a:pPr marL="182562" indent="0">
              <a:defRPr/>
            </a:pPr>
            <a:r>
              <a:rPr lang="en-GB" altLang="en-US" dirty="0">
                <a:solidFill>
                  <a:srgbClr val="181717"/>
                </a:solidFill>
                <a:latin typeface="Gill Sans MT" panose="020B0502020104020203" pitchFamily="34" charset="77"/>
              </a:rPr>
              <a:t>Maths tests: </a:t>
            </a:r>
          </a:p>
          <a:p>
            <a:pPr>
              <a:buFont typeface="Arial" panose="020B0604020202020204" pitchFamily="34" charset="0"/>
              <a:buChar char="•"/>
              <a:defRPr/>
            </a:pPr>
            <a:r>
              <a:rPr lang="en-GB" altLang="en-US" dirty="0">
                <a:solidFill>
                  <a:srgbClr val="181717"/>
                </a:solidFill>
                <a:latin typeface="Gill Sans MT" panose="020B0502020104020203" pitchFamily="34" charset="77"/>
              </a:rPr>
              <a:t>Paper 1 - arithmetic (30 minutes)</a:t>
            </a:r>
          </a:p>
          <a:p>
            <a:pPr>
              <a:buFont typeface="Arial" panose="020B0604020202020204" pitchFamily="34" charset="0"/>
              <a:buChar char="•"/>
              <a:defRPr/>
            </a:pPr>
            <a:r>
              <a:rPr lang="en-GB" altLang="en-US" dirty="0">
                <a:solidFill>
                  <a:srgbClr val="181717"/>
                </a:solidFill>
                <a:latin typeface="Gill Sans MT" panose="020B0502020104020203" pitchFamily="34" charset="77"/>
              </a:rPr>
              <a:t>Paper 2 - reasoning (40 minutes)</a:t>
            </a:r>
          </a:p>
          <a:p>
            <a:pPr>
              <a:buFont typeface="Arial" panose="020B0604020202020204" pitchFamily="34" charset="0"/>
              <a:buChar char="•"/>
              <a:defRPr/>
            </a:pPr>
            <a:endParaRPr lang="en-GB" altLang="en-US" dirty="0">
              <a:solidFill>
                <a:srgbClr val="181717"/>
              </a:solidFill>
              <a:latin typeface="Gill Sans MT" panose="020B0502020104020203" pitchFamily="34" charset="77"/>
            </a:endParaRPr>
          </a:p>
          <a:p>
            <a:pPr marL="182562" indent="0">
              <a:defRPr/>
            </a:pPr>
            <a:r>
              <a:rPr lang="en-GB" altLang="en-US" b="1" u="sng" dirty="0">
                <a:solidFill>
                  <a:srgbClr val="181717"/>
                </a:solidFill>
                <a:latin typeface="Gill Sans MT" panose="020B0502020104020203" pitchFamily="34" charset="77"/>
              </a:rPr>
              <a:t>Thursday 12</a:t>
            </a:r>
            <a:r>
              <a:rPr lang="en-GB" altLang="en-US" b="1" u="sng" baseline="30000" dirty="0">
                <a:solidFill>
                  <a:srgbClr val="181717"/>
                </a:solidFill>
                <a:latin typeface="Gill Sans MT" panose="020B0502020104020203" pitchFamily="34" charset="77"/>
              </a:rPr>
              <a:t>th</a:t>
            </a:r>
            <a:r>
              <a:rPr lang="en-GB" altLang="en-US" b="1" u="sng" dirty="0">
                <a:solidFill>
                  <a:srgbClr val="181717"/>
                </a:solidFill>
                <a:latin typeface="Gill Sans MT" panose="020B0502020104020203" pitchFamily="34" charset="77"/>
              </a:rPr>
              <a:t> May</a:t>
            </a:r>
            <a:r>
              <a:rPr lang="en-GB" altLang="en-US" dirty="0">
                <a:solidFill>
                  <a:srgbClr val="181717"/>
                </a:solidFill>
                <a:latin typeface="Gill Sans MT" panose="020B0502020104020203" pitchFamily="34" charset="77"/>
              </a:rPr>
              <a:t>: </a:t>
            </a:r>
          </a:p>
          <a:p>
            <a:pPr marL="182562" indent="0">
              <a:defRPr/>
            </a:pPr>
            <a:r>
              <a:rPr lang="en-GB" altLang="en-US" dirty="0">
                <a:solidFill>
                  <a:srgbClr val="181717"/>
                </a:solidFill>
                <a:latin typeface="Gill Sans MT" panose="020B0502020104020203" pitchFamily="34" charset="77"/>
              </a:rPr>
              <a:t>Maths test: </a:t>
            </a:r>
          </a:p>
          <a:p>
            <a:pPr>
              <a:buFont typeface="Arial" panose="020B0604020202020204" pitchFamily="34" charset="0"/>
              <a:buChar char="•"/>
              <a:defRPr/>
            </a:pPr>
            <a:r>
              <a:rPr lang="en-GB" altLang="en-US" dirty="0">
                <a:solidFill>
                  <a:srgbClr val="181717"/>
                </a:solidFill>
                <a:latin typeface="Gill Sans MT" panose="020B0502020104020203" pitchFamily="34" charset="77"/>
              </a:rPr>
              <a:t>Paper 3 – reasoning (40 minutes)</a:t>
            </a:r>
          </a:p>
          <a:p>
            <a:pPr marL="182562" indent="0">
              <a:defRPr/>
            </a:pPr>
            <a:endParaRPr lang="en-GB" altLang="en-US" dirty="0">
              <a:solidFill>
                <a:srgbClr val="181717"/>
              </a:solidFill>
              <a:latin typeface="Gill Sans MT" panose="020B0502020104020203" pitchFamily="34" charset="77"/>
            </a:endParaRPr>
          </a:p>
        </p:txBody>
      </p:sp>
      <p:sp>
        <p:nvSpPr>
          <p:cNvPr id="2" name="TextBox 1">
            <a:extLst>
              <a:ext uri="{FF2B5EF4-FFF2-40B4-BE49-F238E27FC236}">
                <a16:creationId xmlns:a16="http://schemas.microsoft.com/office/drawing/2014/main" id="{20B0EC85-66BD-A345-8A68-AFB6CEB07A3C}"/>
              </a:ext>
            </a:extLst>
          </p:cNvPr>
          <p:cNvSpPr txBox="1"/>
          <p:nvPr/>
        </p:nvSpPr>
        <p:spPr>
          <a:xfrm>
            <a:off x="6974237" y="3429000"/>
            <a:ext cx="3440623"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latin typeface="Gill Sans MT" panose="020B0502020104020203" pitchFamily="34" charset="77"/>
              </a:rPr>
              <a:t>All tests are externally marked.</a:t>
            </a:r>
          </a:p>
          <a:p>
            <a:endParaRPr lang="en-GB" dirty="0">
              <a:latin typeface="Gill Sans MT" panose="020B0502020104020203" pitchFamily="34" charset="77"/>
            </a:endParaRPr>
          </a:p>
          <a:p>
            <a:r>
              <a:rPr lang="en-GB" dirty="0">
                <a:latin typeface="Gill Sans MT" panose="020B0502020104020203" pitchFamily="34" charset="77"/>
              </a:rPr>
              <a:t>Writing is teacher assessed and moderated internally and may be externally moderated.</a:t>
            </a:r>
          </a:p>
          <a:p>
            <a:endParaRPr lang="en-GB" dirty="0">
              <a:latin typeface="Gill Sans MT" panose="020B0502020104020203" pitchFamily="34" charset="77"/>
            </a:endParaRPr>
          </a:p>
          <a:p>
            <a:r>
              <a:rPr lang="en-GB" dirty="0">
                <a:latin typeface="Gill Sans MT" panose="020B0502020104020203" pitchFamily="34" charset="77"/>
              </a:rPr>
              <a:t>Science is teacher assessed. </a:t>
            </a:r>
          </a:p>
        </p:txBody>
      </p:sp>
      <p:pic>
        <p:nvPicPr>
          <p:cNvPr id="7" name="Picture 6">
            <a:extLst>
              <a:ext uri="{FF2B5EF4-FFF2-40B4-BE49-F238E27FC236}">
                <a16:creationId xmlns:a16="http://schemas.microsoft.com/office/drawing/2014/main" id="{72FCB6FF-3EBF-4247-B118-91EE638F7960}"/>
              </a:ext>
            </a:extLst>
          </p:cNvPr>
          <p:cNvPicPr>
            <a:picLocks noChangeAspect="1"/>
          </p:cNvPicPr>
          <p:nvPr/>
        </p:nvPicPr>
        <p:blipFill rotWithShape="1">
          <a:blip r:embed="rId2"/>
          <a:srcRect l="3893" t="2420" r="2963" b="44857"/>
          <a:stretch/>
        </p:blipFill>
        <p:spPr>
          <a:xfrm>
            <a:off x="10758298" y="67011"/>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4903A-C408-B34A-BB08-784E79F2D769}"/>
              </a:ext>
            </a:extLst>
          </p:cNvPr>
          <p:cNvSpPr/>
          <p:nvPr/>
        </p:nvSpPr>
        <p:spPr>
          <a:xfrm>
            <a:off x="418455" y="354013"/>
            <a:ext cx="11355092"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5123" name="Rectangle 3">
            <a:extLst>
              <a:ext uri="{FF2B5EF4-FFF2-40B4-BE49-F238E27FC236}">
                <a16:creationId xmlns:a16="http://schemas.microsoft.com/office/drawing/2014/main" id="{33742AB0-70F9-FA45-A1CE-BCBDF66CF87E}"/>
              </a:ext>
            </a:extLst>
          </p:cNvPr>
          <p:cNvSpPr>
            <a:spLocks noChangeArrowheads="1"/>
          </p:cNvSpPr>
          <p:nvPr/>
        </p:nvSpPr>
        <p:spPr bwMode="auto">
          <a:xfrm>
            <a:off x="892979" y="401638"/>
            <a:ext cx="80135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Gill Sans MT" panose="020B0502020104020203" pitchFamily="34" charset="77"/>
              </a:rPr>
              <a:t>Assessment and Reporting</a:t>
            </a:r>
          </a:p>
        </p:txBody>
      </p:sp>
      <p:sp>
        <p:nvSpPr>
          <p:cNvPr id="8" name="Rectangle 7">
            <a:extLst>
              <a:ext uri="{FF2B5EF4-FFF2-40B4-BE49-F238E27FC236}">
                <a16:creationId xmlns:a16="http://schemas.microsoft.com/office/drawing/2014/main" id="{7E686116-2094-C845-B9BF-27B20C2F2519}"/>
              </a:ext>
            </a:extLst>
          </p:cNvPr>
          <p:cNvSpPr/>
          <p:nvPr/>
        </p:nvSpPr>
        <p:spPr>
          <a:xfrm>
            <a:off x="418455" y="1155700"/>
            <a:ext cx="5548392"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lgn="just">
              <a:defRPr/>
            </a:pPr>
            <a:r>
              <a:rPr lang="en-GB" sz="2400" b="1" dirty="0">
                <a:solidFill>
                  <a:schemeClr val="bg2">
                    <a:lumMod val="10000"/>
                  </a:schemeClr>
                </a:solidFill>
                <a:latin typeface="Gill Sans MT" panose="020B0502020104020203" pitchFamily="34" charset="77"/>
              </a:rPr>
              <a:t>What happens to the tests?</a:t>
            </a:r>
          </a:p>
          <a:p>
            <a:pPr marL="182562" algn="just">
              <a:defRPr/>
            </a:pPr>
            <a:endParaRPr lang="en-GB" dirty="0">
              <a:solidFill>
                <a:schemeClr val="bg2">
                  <a:lumMod val="10000"/>
                </a:schemeClr>
              </a:solidFill>
              <a:latin typeface="Gill Sans MT" panose="020B0502020104020203" pitchFamily="34" charset="77"/>
            </a:endParaRPr>
          </a:p>
          <a:p>
            <a:pPr marL="468312" indent="-285750" algn="just">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Tests are sent for external marking.  </a:t>
            </a:r>
          </a:p>
          <a:p>
            <a:pPr marL="468312" indent="-285750" algn="just">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School will receive the results in July.  </a:t>
            </a:r>
          </a:p>
          <a:p>
            <a:pPr marL="468312" indent="-285750" algn="just">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Parents will be given a copy of their child’s test results and teacher assessments.  </a:t>
            </a:r>
          </a:p>
          <a:p>
            <a:pPr marL="468312" indent="-285750" algn="just">
              <a:lnSpc>
                <a:spcPct val="150000"/>
              </a:lnSpc>
              <a:buFont typeface="Arial" panose="020B0604020202020204" pitchFamily="34" charset="0"/>
              <a:buChar char="•"/>
              <a:defRPr/>
            </a:pPr>
            <a:r>
              <a:rPr lang="en-GB" sz="2400" dirty="0">
                <a:solidFill>
                  <a:schemeClr val="bg2">
                    <a:lumMod val="10000"/>
                  </a:schemeClr>
                </a:solidFill>
                <a:latin typeface="Gill Sans MT" panose="020B0502020104020203" pitchFamily="34" charset="77"/>
              </a:rPr>
              <a:t>The results of the school are used to inform school ‘performance tables’.  </a:t>
            </a:r>
          </a:p>
          <a:p>
            <a:pPr marL="182562" algn="just">
              <a:defRPr/>
            </a:pPr>
            <a:endParaRPr lang="en-GB" dirty="0">
              <a:solidFill>
                <a:schemeClr val="bg2">
                  <a:lumMod val="10000"/>
                </a:schemeClr>
              </a:solidFill>
              <a:latin typeface="Gill Sans MT" panose="020B0502020104020203" pitchFamily="34" charset="77"/>
            </a:endParaRPr>
          </a:p>
        </p:txBody>
      </p:sp>
      <p:sp>
        <p:nvSpPr>
          <p:cNvPr id="12" name="Rectangle 11">
            <a:extLst>
              <a:ext uri="{FF2B5EF4-FFF2-40B4-BE49-F238E27FC236}">
                <a16:creationId xmlns:a16="http://schemas.microsoft.com/office/drawing/2014/main" id="{43A48FAE-8022-EE49-9DAD-F19A173E6942}"/>
              </a:ext>
            </a:extLst>
          </p:cNvPr>
          <p:cNvSpPr/>
          <p:nvPr/>
        </p:nvSpPr>
        <p:spPr>
          <a:xfrm>
            <a:off x="6225155" y="1174749"/>
            <a:ext cx="5548392"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lgn="just">
              <a:defRPr/>
            </a:pPr>
            <a:r>
              <a:rPr lang="en-GB" sz="2000" b="1" dirty="0">
                <a:solidFill>
                  <a:schemeClr val="bg2">
                    <a:lumMod val="10000"/>
                  </a:schemeClr>
                </a:solidFill>
                <a:latin typeface="Gill Sans MT" panose="020B0502020104020203" pitchFamily="34" charset="77"/>
              </a:rPr>
              <a:t>What do the results mean? </a:t>
            </a:r>
          </a:p>
          <a:p>
            <a:pPr marL="182562" algn="just">
              <a:defRPr/>
            </a:pPr>
            <a:endParaRPr lang="en-GB" sz="2000" dirty="0">
              <a:solidFill>
                <a:schemeClr val="bg2">
                  <a:lumMod val="10000"/>
                </a:schemeClr>
              </a:solidFill>
              <a:latin typeface="Gill Sans MT" panose="020B0502020104020203" pitchFamily="34" charset="77"/>
            </a:endParaRPr>
          </a:p>
          <a:p>
            <a:pPr marL="182562" algn="just">
              <a:defRPr/>
            </a:pPr>
            <a:r>
              <a:rPr lang="en-GB" sz="2000" dirty="0">
                <a:solidFill>
                  <a:schemeClr val="bg2">
                    <a:lumMod val="10000"/>
                  </a:schemeClr>
                </a:solidFill>
                <a:latin typeface="Gill Sans MT" panose="020B0502020104020203" pitchFamily="34" charset="77"/>
              </a:rPr>
              <a:t>It is important to understand that children cannot ‘fail’ SATs.  </a:t>
            </a:r>
          </a:p>
          <a:p>
            <a:pPr marL="182562" algn="just">
              <a:defRPr/>
            </a:pPr>
            <a:endParaRPr lang="en-GB" sz="2000" dirty="0">
              <a:solidFill>
                <a:schemeClr val="bg2">
                  <a:lumMod val="10000"/>
                </a:schemeClr>
              </a:solidFill>
              <a:latin typeface="Gill Sans MT" panose="020B0502020104020203" pitchFamily="34" charset="77"/>
            </a:endParaRPr>
          </a:p>
          <a:p>
            <a:pPr marL="182562" algn="just">
              <a:defRPr/>
            </a:pPr>
            <a:r>
              <a:rPr lang="en-GB" sz="2000" dirty="0">
                <a:solidFill>
                  <a:schemeClr val="bg2">
                    <a:lumMod val="10000"/>
                  </a:schemeClr>
                </a:solidFill>
                <a:latin typeface="Gill Sans MT" panose="020B0502020104020203" pitchFamily="34" charset="77"/>
              </a:rPr>
              <a:t>The information is used as a snapshot of where children across the country are currently working. </a:t>
            </a:r>
          </a:p>
          <a:p>
            <a:pPr marL="182562" algn="just">
              <a:defRPr/>
            </a:pPr>
            <a:endParaRPr lang="en-GB" sz="2000" dirty="0">
              <a:solidFill>
                <a:schemeClr val="bg2">
                  <a:lumMod val="10000"/>
                </a:schemeClr>
              </a:solidFill>
              <a:latin typeface="Gill Sans MT" panose="020B0502020104020203" pitchFamily="34" charset="77"/>
            </a:endParaRPr>
          </a:p>
          <a:p>
            <a:pPr marL="182562" algn="just">
              <a:defRPr/>
            </a:pPr>
            <a:r>
              <a:rPr lang="en-GB" sz="2000" dirty="0">
                <a:solidFill>
                  <a:schemeClr val="bg2">
                    <a:lumMod val="10000"/>
                  </a:schemeClr>
                </a:solidFill>
                <a:latin typeface="Gill Sans MT" panose="020B0502020104020203" pitchFamily="34" charset="77"/>
              </a:rPr>
              <a:t>From 2016 onwards, the raw score from each test is converted into a scaled score and each child will receive an overall result indicating whether or not they have achieved the required standard on the test. </a:t>
            </a:r>
          </a:p>
        </p:txBody>
      </p:sp>
      <p:pic>
        <p:nvPicPr>
          <p:cNvPr id="7" name="Picture 6">
            <a:extLst>
              <a:ext uri="{FF2B5EF4-FFF2-40B4-BE49-F238E27FC236}">
                <a16:creationId xmlns:a16="http://schemas.microsoft.com/office/drawing/2014/main" id="{2FF5FD3F-5E8A-4015-86F7-3BEDB8B42FE8}"/>
              </a:ext>
            </a:extLst>
          </p:cNvPr>
          <p:cNvPicPr>
            <a:picLocks noChangeAspect="1"/>
          </p:cNvPicPr>
          <p:nvPr/>
        </p:nvPicPr>
        <p:blipFill rotWithShape="1">
          <a:blip r:embed="rId2"/>
          <a:srcRect l="3893" t="2420" r="2963" b="44857"/>
          <a:stretch/>
        </p:blipFill>
        <p:spPr>
          <a:xfrm>
            <a:off x="10694504" y="85880"/>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687E58-7A75-CC42-807E-ED2D22741F1F}"/>
              </a:ext>
            </a:extLst>
          </p:cNvPr>
          <p:cNvSpPr/>
          <p:nvPr/>
        </p:nvSpPr>
        <p:spPr>
          <a:xfrm>
            <a:off x="356461" y="354013"/>
            <a:ext cx="11484244"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6147" name="Rectangle 3">
            <a:extLst>
              <a:ext uri="{FF2B5EF4-FFF2-40B4-BE49-F238E27FC236}">
                <a16:creationId xmlns:a16="http://schemas.microsoft.com/office/drawing/2014/main" id="{8A031FB2-30B9-4F47-87B1-3FD6B7BDA92E}"/>
              </a:ext>
            </a:extLst>
          </p:cNvPr>
          <p:cNvSpPr>
            <a:spLocks noChangeArrowheads="1"/>
          </p:cNvSpPr>
          <p:nvPr/>
        </p:nvSpPr>
        <p:spPr bwMode="auto">
          <a:xfrm>
            <a:off x="1363007" y="401638"/>
            <a:ext cx="425895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Gill Sans MT" panose="020B0502020104020203" pitchFamily="34" charset="77"/>
              </a:rPr>
              <a:t>Scaled Scores</a:t>
            </a:r>
          </a:p>
        </p:txBody>
      </p:sp>
      <p:sp>
        <p:nvSpPr>
          <p:cNvPr id="11" name="Rectangle 10">
            <a:extLst>
              <a:ext uri="{FF2B5EF4-FFF2-40B4-BE49-F238E27FC236}">
                <a16:creationId xmlns:a16="http://schemas.microsoft.com/office/drawing/2014/main" id="{5DFCC101-8561-944C-98C6-734F1F362E15}"/>
              </a:ext>
            </a:extLst>
          </p:cNvPr>
          <p:cNvSpPr/>
          <p:nvPr/>
        </p:nvSpPr>
        <p:spPr>
          <a:xfrm>
            <a:off x="356461" y="1177925"/>
            <a:ext cx="11484244"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2400" b="1" dirty="0">
                <a:solidFill>
                  <a:schemeClr val="bg2">
                    <a:lumMod val="10000"/>
                  </a:schemeClr>
                </a:solidFill>
                <a:latin typeface="Gill Sans MT" panose="020B0502020104020203" pitchFamily="34" charset="77"/>
              </a:rPr>
              <a:t>What is meant by ‘scaled scores’?</a:t>
            </a:r>
          </a:p>
          <a:p>
            <a:pPr marL="342900" indent="-160338">
              <a:buFont typeface="Arial" panose="020B0604020202020204" pitchFamily="34" charset="0"/>
              <a:buChar char="•"/>
              <a:defRPr/>
            </a:pPr>
            <a:endParaRPr lang="en-GB" sz="2000" dirty="0">
              <a:solidFill>
                <a:schemeClr val="tx1"/>
              </a:solidFill>
              <a:latin typeface="Gill Sans MT" panose="020B0502020104020203" pitchFamily="34" charset="77"/>
            </a:endParaRPr>
          </a:p>
          <a:p>
            <a:pPr>
              <a:defRPr/>
            </a:pPr>
            <a:r>
              <a:rPr lang="en-GB" sz="2000" dirty="0">
                <a:solidFill>
                  <a:schemeClr val="tx1"/>
                </a:solidFill>
                <a:latin typeface="Gill Sans MT" panose="020B0502020104020203" pitchFamily="34" charset="77"/>
              </a:rPr>
              <a:t>It is planned that 100 will always represent the ‘national standard’.</a:t>
            </a:r>
          </a:p>
          <a:p>
            <a:pPr>
              <a:defRPr/>
            </a:pPr>
            <a:endParaRPr lang="en-GB" sz="2000" dirty="0">
              <a:solidFill>
                <a:schemeClr val="tx1"/>
              </a:solidFill>
              <a:latin typeface="Gill Sans MT" panose="020B0502020104020203" pitchFamily="34" charset="77"/>
            </a:endParaRPr>
          </a:p>
          <a:p>
            <a:pPr>
              <a:defRPr/>
            </a:pPr>
            <a:r>
              <a:rPr lang="en-GB" sz="2000" dirty="0">
                <a:solidFill>
                  <a:schemeClr val="tx1"/>
                </a:solidFill>
                <a:latin typeface="Gill Sans MT" panose="020B0502020104020203" pitchFamily="34" charset="77"/>
              </a:rPr>
              <a:t>Each pupil’s raw test score will therefore be converted into a score on the scale, either at, above or below 100.</a:t>
            </a:r>
          </a:p>
          <a:p>
            <a:pPr>
              <a:defRPr/>
            </a:pPr>
            <a:endParaRPr lang="en-GB" sz="2000" dirty="0">
              <a:solidFill>
                <a:schemeClr val="tx1"/>
              </a:solidFill>
              <a:latin typeface="Gill Sans MT" panose="020B0502020104020203" pitchFamily="34" charset="77"/>
            </a:endParaRPr>
          </a:p>
          <a:p>
            <a:pPr>
              <a:defRPr/>
            </a:pPr>
            <a:r>
              <a:rPr lang="en-GB" sz="2000" dirty="0">
                <a:solidFill>
                  <a:schemeClr val="tx1"/>
                </a:solidFill>
                <a:latin typeface="Gill Sans MT" panose="020B0502020104020203" pitchFamily="34" charset="77"/>
              </a:rPr>
              <a:t>Using the scaled score, the lowest a child can score is 80, with the highest being 120.</a:t>
            </a:r>
          </a:p>
          <a:p>
            <a:pPr>
              <a:defRPr/>
            </a:pPr>
            <a:endParaRPr lang="en-GB" sz="2000" dirty="0">
              <a:solidFill>
                <a:schemeClr val="tx1"/>
              </a:solidFill>
              <a:latin typeface="Gill Sans MT" panose="020B0502020104020203" pitchFamily="34" charset="77"/>
            </a:endParaRPr>
          </a:p>
          <a:p>
            <a:pPr>
              <a:defRPr/>
            </a:pPr>
            <a:r>
              <a:rPr lang="en-GB" sz="2000" dirty="0">
                <a:solidFill>
                  <a:schemeClr val="tx1"/>
                </a:solidFill>
                <a:latin typeface="Gill Sans MT" panose="020B0502020104020203" pitchFamily="34" charset="77"/>
              </a:rPr>
              <a:t>A child who achieves the ‘national standard’ (a score of 100) will be judged to have demonstrated sufficient knowledge in the areas assessed by the tests.</a:t>
            </a:r>
          </a:p>
          <a:p>
            <a:pPr>
              <a:defRPr/>
            </a:pPr>
            <a:endParaRPr lang="en-GB" sz="2000" dirty="0">
              <a:solidFill>
                <a:schemeClr val="tx1"/>
              </a:solidFill>
              <a:latin typeface="Gill Sans MT" panose="020B0502020104020203" pitchFamily="34" charset="77"/>
            </a:endParaRPr>
          </a:p>
          <a:p>
            <a:pPr>
              <a:defRPr/>
            </a:pPr>
            <a:r>
              <a:rPr lang="en-GB" sz="2000" dirty="0">
                <a:solidFill>
                  <a:schemeClr val="tx1"/>
                </a:solidFill>
                <a:latin typeface="Gill Sans MT" panose="020B0502020104020203" pitchFamily="34" charset="77"/>
              </a:rPr>
              <a:t>Each pupil receives:</a:t>
            </a:r>
            <a:endParaRPr lang="en-AU" sz="2000" dirty="0">
              <a:solidFill>
                <a:schemeClr val="tx1"/>
              </a:solidFill>
              <a:latin typeface="Gill Sans MT" panose="020B0502020104020203" pitchFamily="34" charset="77"/>
            </a:endParaRPr>
          </a:p>
          <a:p>
            <a:pPr marL="285750" indent="-285750">
              <a:buFont typeface="Arial" panose="020B0604020202020204" pitchFamily="34" charset="0"/>
              <a:buChar char="•"/>
              <a:defRPr/>
            </a:pPr>
            <a:r>
              <a:rPr lang="en-GB" sz="2000" dirty="0">
                <a:solidFill>
                  <a:schemeClr val="tx1"/>
                </a:solidFill>
                <a:latin typeface="Gill Sans MT" panose="020B0502020104020203" pitchFamily="34" charset="77"/>
              </a:rPr>
              <a:t>a raw score (number of raw marks awarded); </a:t>
            </a:r>
          </a:p>
          <a:p>
            <a:pPr marL="285750" indent="-285750">
              <a:buFont typeface="Arial" panose="020B0604020202020204" pitchFamily="34" charset="0"/>
              <a:buChar char="•"/>
              <a:defRPr/>
            </a:pPr>
            <a:r>
              <a:rPr lang="en-GB" sz="2000" dirty="0">
                <a:solidFill>
                  <a:schemeClr val="tx1"/>
                </a:solidFill>
                <a:latin typeface="Gill Sans MT" panose="020B0502020104020203" pitchFamily="34" charset="77"/>
              </a:rPr>
              <a:t>a scaled score in each tested subject;</a:t>
            </a:r>
          </a:p>
          <a:p>
            <a:pPr marL="285750" indent="-285750">
              <a:buFont typeface="Arial" panose="020B0604020202020204" pitchFamily="34" charset="0"/>
              <a:buChar char="•"/>
              <a:defRPr/>
            </a:pPr>
            <a:r>
              <a:rPr lang="en-GB" sz="2000" dirty="0">
                <a:solidFill>
                  <a:schemeClr val="tx1"/>
                </a:solidFill>
                <a:latin typeface="Gill Sans MT" panose="020B0502020104020203" pitchFamily="34" charset="77"/>
              </a:rPr>
              <a:t>confirmation of whether or not they attained the national standard.</a:t>
            </a:r>
          </a:p>
        </p:txBody>
      </p:sp>
      <p:pic>
        <p:nvPicPr>
          <p:cNvPr id="6" name="Picture 5">
            <a:extLst>
              <a:ext uri="{FF2B5EF4-FFF2-40B4-BE49-F238E27FC236}">
                <a16:creationId xmlns:a16="http://schemas.microsoft.com/office/drawing/2014/main" id="{311E8B03-8DB5-49C4-A4B0-1E6C871870EC}"/>
              </a:ext>
            </a:extLst>
          </p:cNvPr>
          <p:cNvPicPr>
            <a:picLocks noChangeAspect="1"/>
          </p:cNvPicPr>
          <p:nvPr/>
        </p:nvPicPr>
        <p:blipFill rotWithShape="1">
          <a:blip r:embed="rId2"/>
          <a:srcRect l="3893" t="2420" r="2963" b="44857"/>
          <a:stretch/>
        </p:blipFill>
        <p:spPr>
          <a:xfrm>
            <a:off x="10694504" y="85880"/>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1030E3-B807-594A-A3C6-EE3A7897BD2E}"/>
              </a:ext>
            </a:extLst>
          </p:cNvPr>
          <p:cNvSpPr/>
          <p:nvPr/>
        </p:nvSpPr>
        <p:spPr>
          <a:xfrm>
            <a:off x="402956" y="354013"/>
            <a:ext cx="11406751"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7171" name="Rectangle 3">
            <a:extLst>
              <a:ext uri="{FF2B5EF4-FFF2-40B4-BE49-F238E27FC236}">
                <a16:creationId xmlns:a16="http://schemas.microsoft.com/office/drawing/2014/main" id="{C4A92246-FBA3-414C-ABF4-5D13FB9B1A02}"/>
              </a:ext>
            </a:extLst>
          </p:cNvPr>
          <p:cNvSpPr>
            <a:spLocks noChangeArrowheads="1"/>
          </p:cNvSpPr>
          <p:nvPr/>
        </p:nvSpPr>
        <p:spPr bwMode="auto">
          <a:xfrm>
            <a:off x="1069383" y="401638"/>
            <a:ext cx="60265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Gill Sans MT" panose="020B0502020104020203" pitchFamily="34" charset="77"/>
              </a:rPr>
              <a:t>Scaled Score Examples</a:t>
            </a:r>
          </a:p>
        </p:txBody>
      </p:sp>
      <p:sp>
        <p:nvSpPr>
          <p:cNvPr id="12" name="Rectangle 11">
            <a:extLst>
              <a:ext uri="{FF2B5EF4-FFF2-40B4-BE49-F238E27FC236}">
                <a16:creationId xmlns:a16="http://schemas.microsoft.com/office/drawing/2014/main" id="{B9429DD5-5E80-D844-8D94-FB04797C0395}"/>
              </a:ext>
            </a:extLst>
          </p:cNvPr>
          <p:cNvSpPr/>
          <p:nvPr/>
        </p:nvSpPr>
        <p:spPr>
          <a:xfrm>
            <a:off x="402956" y="1177925"/>
            <a:ext cx="11406751"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2800" dirty="0">
                <a:solidFill>
                  <a:schemeClr val="bg2">
                    <a:lumMod val="10000"/>
                  </a:schemeClr>
                </a:solidFill>
                <a:latin typeface="Gill Sans MT" panose="020B0502020104020203" pitchFamily="34" charset="77"/>
              </a:rPr>
              <a:t>On publication of the test results in July:</a:t>
            </a:r>
          </a:p>
          <a:p>
            <a:pPr marL="468312" indent="-285750">
              <a:buFont typeface="Arial" panose="020B0604020202020204" pitchFamily="34" charset="0"/>
              <a:buChar char="•"/>
              <a:defRPr/>
            </a:pPr>
            <a:endParaRPr lang="en-GB" sz="2800" dirty="0">
              <a:solidFill>
                <a:schemeClr val="tx1"/>
              </a:solidFill>
              <a:latin typeface="Gill Sans MT" panose="020B0502020104020203" pitchFamily="34" charset="77"/>
            </a:endParaRPr>
          </a:p>
          <a:p>
            <a:pPr marL="285750" indent="-285750">
              <a:buFont typeface="Arial" panose="020B0604020202020204" pitchFamily="34" charset="0"/>
              <a:buChar char="•"/>
              <a:defRPr/>
            </a:pPr>
            <a:r>
              <a:rPr lang="en-GB" sz="2800" dirty="0">
                <a:solidFill>
                  <a:schemeClr val="tx1"/>
                </a:solidFill>
                <a:latin typeface="Gill Sans MT" panose="020B0502020104020203" pitchFamily="34" charset="77"/>
              </a:rPr>
              <a:t>A child awarded a scaled score of 100 is judged to </a:t>
            </a:r>
          </a:p>
          <a:p>
            <a:pPr>
              <a:defRPr/>
            </a:pPr>
            <a:r>
              <a:rPr lang="en-GB" sz="2800" dirty="0">
                <a:solidFill>
                  <a:schemeClr val="tx1"/>
                </a:solidFill>
                <a:latin typeface="Gill Sans MT" panose="020B0502020104020203" pitchFamily="34" charset="77"/>
              </a:rPr>
              <a:t>have met the ‘national standard’ in the area judged by the test</a:t>
            </a:r>
          </a:p>
          <a:p>
            <a:pPr marL="285750" indent="-285750">
              <a:buFont typeface="Arial" panose="020B0604020202020204" pitchFamily="34" charset="0"/>
              <a:buChar char="•"/>
              <a:defRPr/>
            </a:pPr>
            <a:endParaRPr lang="en-GB" sz="2800" dirty="0">
              <a:solidFill>
                <a:schemeClr val="tx1"/>
              </a:solidFill>
              <a:latin typeface="Gill Sans MT" panose="020B0502020104020203" pitchFamily="34" charset="77"/>
            </a:endParaRPr>
          </a:p>
          <a:p>
            <a:pPr marL="285750" indent="-285750">
              <a:buFont typeface="Arial" panose="020B0604020202020204" pitchFamily="34" charset="0"/>
              <a:buChar char="•"/>
              <a:defRPr/>
            </a:pPr>
            <a:r>
              <a:rPr lang="en-GB" sz="2800" dirty="0">
                <a:solidFill>
                  <a:schemeClr val="tx1"/>
                </a:solidFill>
                <a:latin typeface="Gill Sans MT" panose="020B0502020104020203" pitchFamily="34" charset="77"/>
              </a:rPr>
              <a:t>If a child’s score is above 110, they are working beyond </a:t>
            </a:r>
          </a:p>
          <a:p>
            <a:pPr>
              <a:defRPr/>
            </a:pPr>
            <a:r>
              <a:rPr lang="en-GB" sz="2800" dirty="0">
                <a:solidFill>
                  <a:schemeClr val="tx1"/>
                </a:solidFill>
                <a:latin typeface="Gill Sans MT" panose="020B0502020104020203" pitchFamily="34" charset="77"/>
              </a:rPr>
              <a:t>(or above) the expected national standard.</a:t>
            </a:r>
          </a:p>
          <a:p>
            <a:pPr marL="285750" indent="-285750">
              <a:buFont typeface="Arial" panose="020B0604020202020204" pitchFamily="34" charset="0"/>
              <a:buChar char="•"/>
              <a:defRPr/>
            </a:pPr>
            <a:endParaRPr lang="en-GB" sz="2800" dirty="0">
              <a:solidFill>
                <a:schemeClr val="tx1"/>
              </a:solidFill>
              <a:latin typeface="Gill Sans MT" panose="020B0502020104020203" pitchFamily="34" charset="77"/>
            </a:endParaRPr>
          </a:p>
          <a:p>
            <a:pPr marL="285750" indent="-285750">
              <a:buFont typeface="Arial" panose="020B0604020202020204" pitchFamily="34" charset="0"/>
              <a:buChar char="•"/>
              <a:defRPr/>
            </a:pPr>
            <a:r>
              <a:rPr lang="en-GB" sz="2800" dirty="0">
                <a:solidFill>
                  <a:schemeClr val="tx1"/>
                </a:solidFill>
                <a:latin typeface="Gill Sans MT" panose="020B0502020104020203" pitchFamily="34" charset="77"/>
              </a:rPr>
              <a:t>A child’s score is close to 80, they are judged to have not </a:t>
            </a:r>
          </a:p>
          <a:p>
            <a:pPr>
              <a:defRPr/>
            </a:pPr>
            <a:r>
              <a:rPr lang="en-GB" sz="2800" dirty="0">
                <a:solidFill>
                  <a:schemeClr val="tx1"/>
                </a:solidFill>
                <a:latin typeface="Gill Sans MT" panose="020B0502020104020203" pitchFamily="34" charset="77"/>
              </a:rPr>
              <a:t>yet met the national standard and performed below the </a:t>
            </a:r>
          </a:p>
          <a:p>
            <a:pPr>
              <a:defRPr/>
            </a:pPr>
            <a:r>
              <a:rPr lang="en-GB" sz="2800" dirty="0">
                <a:solidFill>
                  <a:schemeClr val="tx1"/>
                </a:solidFill>
                <a:latin typeface="Gill Sans MT" panose="020B0502020104020203" pitchFamily="34" charset="77"/>
              </a:rPr>
              <a:t>expectation for their age.</a:t>
            </a:r>
          </a:p>
        </p:txBody>
      </p:sp>
      <p:pic>
        <p:nvPicPr>
          <p:cNvPr id="7175" name="Picture 1">
            <a:extLst>
              <a:ext uri="{FF2B5EF4-FFF2-40B4-BE49-F238E27FC236}">
                <a16:creationId xmlns:a16="http://schemas.microsoft.com/office/drawing/2014/main" id="{EC1CE427-CF07-E442-9761-51D05927EF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2183" y="102407"/>
            <a:ext cx="2293505" cy="66531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D5B8C3-E302-0349-B9F9-338D72EE99DA}"/>
              </a:ext>
            </a:extLst>
          </p:cNvPr>
          <p:cNvSpPr/>
          <p:nvPr/>
        </p:nvSpPr>
        <p:spPr>
          <a:xfrm>
            <a:off x="514690" y="354013"/>
            <a:ext cx="11279519"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8196" name="Rectangle 3">
            <a:extLst>
              <a:ext uri="{FF2B5EF4-FFF2-40B4-BE49-F238E27FC236}">
                <a16:creationId xmlns:a16="http://schemas.microsoft.com/office/drawing/2014/main" id="{8015E2E6-A309-5045-839D-471FB8E25B21}"/>
              </a:ext>
            </a:extLst>
          </p:cNvPr>
          <p:cNvSpPr>
            <a:spLocks noChangeArrowheads="1"/>
          </p:cNvSpPr>
          <p:nvPr/>
        </p:nvSpPr>
        <p:spPr bwMode="auto">
          <a:xfrm>
            <a:off x="960895" y="401638"/>
            <a:ext cx="691336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Gill Sans MT" panose="020B0502020104020203" pitchFamily="34" charset="77"/>
              </a:rPr>
              <a:t>Assessment and Reporting</a:t>
            </a:r>
          </a:p>
        </p:txBody>
      </p:sp>
      <p:sp>
        <p:nvSpPr>
          <p:cNvPr id="8" name="Rectangle 7">
            <a:extLst>
              <a:ext uri="{FF2B5EF4-FFF2-40B4-BE49-F238E27FC236}">
                <a16:creationId xmlns:a16="http://schemas.microsoft.com/office/drawing/2014/main" id="{3A548533-5ED6-434F-8A59-943682A7C96D}"/>
              </a:ext>
            </a:extLst>
          </p:cNvPr>
          <p:cNvSpPr/>
          <p:nvPr/>
        </p:nvSpPr>
        <p:spPr>
          <a:xfrm>
            <a:off x="495946" y="1155700"/>
            <a:ext cx="11298263"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b="1" dirty="0">
                <a:solidFill>
                  <a:schemeClr val="bg2">
                    <a:lumMod val="10000"/>
                  </a:schemeClr>
                </a:solidFill>
                <a:latin typeface="Gill Sans MT" panose="020B0502020104020203" pitchFamily="34" charset="77"/>
              </a:rPr>
              <a:t>What the codes mean:</a:t>
            </a:r>
          </a:p>
          <a:p>
            <a:pPr marL="182562">
              <a:defRPr/>
            </a:pPr>
            <a:r>
              <a:rPr lang="en-GB" dirty="0">
                <a:solidFill>
                  <a:schemeClr val="bg2">
                    <a:lumMod val="10000"/>
                  </a:schemeClr>
                </a:solidFill>
                <a:latin typeface="Gill Sans MT" panose="020B0502020104020203" pitchFamily="34" charset="77"/>
              </a:rPr>
              <a:t>For the test results in reading, grammar, punctuation and spelling and maths your child will have received either the code:</a:t>
            </a:r>
          </a:p>
          <a:p>
            <a:pPr marL="182562">
              <a:defRPr/>
            </a:pPr>
            <a:r>
              <a:rPr lang="en-GB" dirty="0">
                <a:solidFill>
                  <a:schemeClr val="bg2">
                    <a:lumMod val="10000"/>
                  </a:schemeClr>
                </a:solidFill>
                <a:latin typeface="Gill Sans MT" panose="020B0502020104020203" pitchFamily="34" charset="77"/>
              </a:rPr>
              <a:t>AS (Achieved Standard) or NS (Not Achieved Standard)</a:t>
            </a:r>
          </a:p>
          <a:p>
            <a:pPr marL="182562">
              <a:defRPr/>
            </a:pPr>
            <a:endParaRPr lang="en-GB" dirty="0">
              <a:solidFill>
                <a:schemeClr val="bg2">
                  <a:lumMod val="10000"/>
                </a:schemeClr>
              </a:solidFill>
              <a:latin typeface="Gill Sans MT" panose="020B0502020104020203" pitchFamily="34" charset="77"/>
            </a:endParaRPr>
          </a:p>
          <a:p>
            <a:pPr marL="182562">
              <a:defRPr/>
            </a:pPr>
            <a:r>
              <a:rPr lang="en-GB" b="1" dirty="0">
                <a:solidFill>
                  <a:schemeClr val="bg2">
                    <a:lumMod val="10000"/>
                  </a:schemeClr>
                </a:solidFill>
                <a:latin typeface="Gill Sans MT" panose="020B0502020104020203" pitchFamily="34" charset="77"/>
              </a:rPr>
              <a:t>Scaled Scores: </a:t>
            </a:r>
          </a:p>
          <a:p>
            <a:pPr marL="182562">
              <a:defRPr/>
            </a:pPr>
            <a:r>
              <a:rPr lang="en-GB" dirty="0">
                <a:solidFill>
                  <a:schemeClr val="bg2">
                    <a:lumMod val="10000"/>
                  </a:schemeClr>
                </a:solidFill>
                <a:latin typeface="Gill Sans MT" panose="020B0502020104020203" pitchFamily="34" charset="77"/>
              </a:rPr>
              <a:t>We also include the scaled score for your child for each test below.</a:t>
            </a:r>
          </a:p>
          <a:p>
            <a:pPr marL="182562">
              <a:defRPr/>
            </a:pPr>
            <a:endParaRPr lang="en-GB" dirty="0">
              <a:solidFill>
                <a:schemeClr val="bg2">
                  <a:lumMod val="10000"/>
                </a:schemeClr>
              </a:solidFill>
              <a:latin typeface="Gill Sans MT" panose="020B0502020104020203" pitchFamily="34" charset="77"/>
            </a:endParaRPr>
          </a:p>
          <a:p>
            <a:pPr marL="182562">
              <a:defRPr/>
            </a:pPr>
            <a:r>
              <a:rPr lang="en-GB" dirty="0">
                <a:solidFill>
                  <a:schemeClr val="bg2">
                    <a:lumMod val="10000"/>
                  </a:schemeClr>
                </a:solidFill>
                <a:latin typeface="Gill Sans MT" panose="020B0502020104020203" pitchFamily="34" charset="77"/>
              </a:rPr>
              <a:t>A scaled score of 100 represents the expected standard for each test.  A scaled score of 100 or above means your child ‘Achieved Standard’.  A score of less than 100 means your child did ‘Not Achieve Standard’.  The highest scaled score possible is 120 and the lowest is 80.  </a:t>
            </a:r>
            <a:endParaRPr lang="en-GB" sz="2000" dirty="0">
              <a:solidFill>
                <a:schemeClr val="bg2">
                  <a:lumMod val="10000"/>
                </a:schemeClr>
              </a:solidFill>
              <a:latin typeface="Gill Sans MT" panose="020B0502020104020203" pitchFamily="34" charset="77"/>
            </a:endParaRPr>
          </a:p>
          <a:p>
            <a:pPr marL="182562">
              <a:defRPr/>
            </a:pPr>
            <a:endParaRPr lang="en-GB" sz="2000" dirty="0">
              <a:solidFill>
                <a:schemeClr val="bg2">
                  <a:lumMod val="10000"/>
                </a:schemeClr>
              </a:solidFill>
              <a:latin typeface="Gill Sans MT" panose="020B0502020104020203" pitchFamily="34" charset="77"/>
            </a:endParaRPr>
          </a:p>
          <a:p>
            <a:pPr marL="182562">
              <a:defRPr/>
            </a:pPr>
            <a:r>
              <a:rPr lang="en-GB" dirty="0">
                <a:solidFill>
                  <a:schemeClr val="bg2">
                    <a:lumMod val="10000"/>
                  </a:schemeClr>
                </a:solidFill>
                <a:latin typeface="Gill Sans MT" panose="020B0502020104020203" pitchFamily="34" charset="77"/>
              </a:rPr>
              <a:t>								Reading:</a:t>
            </a:r>
          </a:p>
          <a:p>
            <a:pPr marL="182562">
              <a:defRPr/>
            </a:pPr>
            <a:endParaRPr lang="en-GB" dirty="0">
              <a:solidFill>
                <a:schemeClr val="bg2">
                  <a:lumMod val="10000"/>
                </a:schemeClr>
              </a:solidFill>
              <a:latin typeface="Gill Sans MT" panose="020B0502020104020203" pitchFamily="34" charset="77"/>
            </a:endParaRPr>
          </a:p>
          <a:p>
            <a:pPr marL="182562">
              <a:defRPr/>
            </a:pPr>
            <a:r>
              <a:rPr lang="en-GB" dirty="0">
                <a:solidFill>
                  <a:schemeClr val="bg2">
                    <a:lumMod val="10000"/>
                  </a:schemeClr>
                </a:solidFill>
                <a:latin typeface="Gill Sans MT" panose="020B0502020104020203" pitchFamily="34" charset="77"/>
              </a:rPr>
              <a:t>		    Grammar, punctuation and spelling: </a:t>
            </a:r>
          </a:p>
          <a:p>
            <a:pPr marL="182562">
              <a:defRPr/>
            </a:pPr>
            <a:endParaRPr lang="en-GB" dirty="0">
              <a:solidFill>
                <a:schemeClr val="bg2">
                  <a:lumMod val="10000"/>
                </a:schemeClr>
              </a:solidFill>
              <a:latin typeface="Gill Sans MT" panose="020B0502020104020203" pitchFamily="34" charset="77"/>
            </a:endParaRPr>
          </a:p>
          <a:p>
            <a:pPr marL="182562">
              <a:defRPr/>
            </a:pPr>
            <a:r>
              <a:rPr lang="en-GB" dirty="0">
                <a:solidFill>
                  <a:schemeClr val="bg2">
                    <a:lumMod val="10000"/>
                  </a:schemeClr>
                </a:solidFill>
                <a:latin typeface="Gill Sans MT" panose="020B0502020104020203" pitchFamily="34" charset="77"/>
              </a:rPr>
              <a:t>								  Maths: </a:t>
            </a:r>
          </a:p>
          <a:p>
            <a:pPr marL="182562">
              <a:defRPr/>
            </a:pPr>
            <a:endParaRPr lang="en-GB" sz="1600" dirty="0">
              <a:solidFill>
                <a:schemeClr val="bg2">
                  <a:lumMod val="10000"/>
                </a:schemeClr>
              </a:solidFill>
              <a:latin typeface="Gill Sans MT" panose="020B0502020104020203" pitchFamily="34" charset="77"/>
            </a:endParaRPr>
          </a:p>
        </p:txBody>
      </p:sp>
      <p:pic>
        <p:nvPicPr>
          <p:cNvPr id="3" name="Picture 2">
            <a:extLst>
              <a:ext uri="{FF2B5EF4-FFF2-40B4-BE49-F238E27FC236}">
                <a16:creationId xmlns:a16="http://schemas.microsoft.com/office/drawing/2014/main" id="{AC0E7882-AC21-4B0E-A461-DEA6E0547699}"/>
              </a:ext>
            </a:extLst>
          </p:cNvPr>
          <p:cNvPicPr>
            <a:picLocks noChangeAspect="1"/>
          </p:cNvPicPr>
          <p:nvPr/>
        </p:nvPicPr>
        <p:blipFill>
          <a:blip r:embed="rId2"/>
          <a:stretch>
            <a:fillRect/>
          </a:stretch>
        </p:blipFill>
        <p:spPr>
          <a:xfrm>
            <a:off x="5406272" y="4248177"/>
            <a:ext cx="4935968" cy="1980344"/>
          </a:xfrm>
          <a:prstGeom prst="rect">
            <a:avLst/>
          </a:prstGeom>
        </p:spPr>
      </p:pic>
      <p:pic>
        <p:nvPicPr>
          <p:cNvPr id="10" name="Picture 9">
            <a:extLst>
              <a:ext uri="{FF2B5EF4-FFF2-40B4-BE49-F238E27FC236}">
                <a16:creationId xmlns:a16="http://schemas.microsoft.com/office/drawing/2014/main" id="{7DE7362A-B80A-45A8-BAA9-81E4274AAE05}"/>
              </a:ext>
            </a:extLst>
          </p:cNvPr>
          <p:cNvPicPr>
            <a:picLocks noChangeAspect="1"/>
          </p:cNvPicPr>
          <p:nvPr/>
        </p:nvPicPr>
        <p:blipFill rotWithShape="1">
          <a:blip r:embed="rId3"/>
          <a:srcRect l="3893" t="2420" r="2963" b="44857"/>
          <a:stretch/>
        </p:blipFill>
        <p:spPr>
          <a:xfrm>
            <a:off x="10694504" y="85880"/>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37DAF7-FEBC-A04A-9F5C-E6F2A6ACE2B9}"/>
              </a:ext>
            </a:extLst>
          </p:cNvPr>
          <p:cNvSpPr>
            <a:spLocks noGrp="1"/>
          </p:cNvSpPr>
          <p:nvPr>
            <p:ph type="title"/>
          </p:nvPr>
        </p:nvSpPr>
        <p:spPr/>
        <p:txBody>
          <a:bodyPr/>
          <a:lstStyle/>
          <a:p>
            <a:r>
              <a:rPr lang="en-GB" sz="8000" dirty="0">
                <a:solidFill>
                  <a:schemeClr val="bg1"/>
                </a:solidFill>
                <a:latin typeface="Gill Sans MT" panose="020B0502020104020203" pitchFamily="34" charset="77"/>
              </a:rPr>
              <a:t>Reading</a:t>
            </a:r>
            <a:endParaRPr lang="en-GB" dirty="0">
              <a:solidFill>
                <a:schemeClr val="bg1"/>
              </a:solidFill>
              <a:latin typeface="Gill Sans MT" panose="020B0502020104020203" pitchFamily="34" charset="77"/>
            </a:endParaRPr>
          </a:p>
        </p:txBody>
      </p:sp>
      <p:sp>
        <p:nvSpPr>
          <p:cNvPr id="5" name="Text Placeholder 4">
            <a:extLst>
              <a:ext uri="{FF2B5EF4-FFF2-40B4-BE49-F238E27FC236}">
                <a16:creationId xmlns:a16="http://schemas.microsoft.com/office/drawing/2014/main" id="{314E78AC-B22D-804E-A593-73C5FD1FBF8E}"/>
              </a:ext>
            </a:extLst>
          </p:cNvPr>
          <p:cNvSpPr>
            <a:spLocks noGrp="1"/>
          </p:cNvSpPr>
          <p:nvPr>
            <p:ph type="body" idx="1"/>
          </p:nvPr>
        </p:nvSpPr>
        <p:spPr/>
        <p:txBody>
          <a:bodyPr/>
          <a:lstStyle/>
          <a:p>
            <a:endParaRPr lang="en-GB"/>
          </a:p>
        </p:txBody>
      </p:sp>
      <p:pic>
        <p:nvPicPr>
          <p:cNvPr id="2" name="Picture 1">
            <a:extLst>
              <a:ext uri="{FF2B5EF4-FFF2-40B4-BE49-F238E27FC236}">
                <a16:creationId xmlns:a16="http://schemas.microsoft.com/office/drawing/2014/main" id="{7C755A09-EEC5-44C3-B542-5A535008BD6B}"/>
              </a:ext>
            </a:extLst>
          </p:cNvPr>
          <p:cNvPicPr>
            <a:picLocks noChangeAspect="1"/>
          </p:cNvPicPr>
          <p:nvPr/>
        </p:nvPicPr>
        <p:blipFill>
          <a:blip r:embed="rId2"/>
          <a:stretch>
            <a:fillRect/>
          </a:stretch>
        </p:blipFill>
        <p:spPr>
          <a:xfrm rot="447117">
            <a:off x="6095999" y="675033"/>
            <a:ext cx="3922643" cy="5550910"/>
          </a:xfrm>
          <a:prstGeom prst="rect">
            <a:avLst/>
          </a:prstGeom>
        </p:spPr>
      </p:pic>
    </p:spTree>
    <p:extLst>
      <p:ext uri="{BB962C8B-B14F-4D97-AF65-F5344CB8AC3E}">
        <p14:creationId xmlns:p14="http://schemas.microsoft.com/office/powerpoint/2010/main" val="253933820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F15858C-B0D8-A440-88FF-C02CDEBB8C9B}"/>
              </a:ext>
            </a:extLst>
          </p:cNvPr>
          <p:cNvSpPr/>
          <p:nvPr/>
        </p:nvSpPr>
        <p:spPr>
          <a:xfrm>
            <a:off x="294468" y="354013"/>
            <a:ext cx="11530739"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Gill Sans MT" panose="020B0502020104020203" pitchFamily="34" charset="77"/>
            </a:endParaRPr>
          </a:p>
        </p:txBody>
      </p:sp>
      <p:sp>
        <p:nvSpPr>
          <p:cNvPr id="11267" name="Rectangle 3">
            <a:extLst>
              <a:ext uri="{FF2B5EF4-FFF2-40B4-BE49-F238E27FC236}">
                <a16:creationId xmlns:a16="http://schemas.microsoft.com/office/drawing/2014/main" id="{CF99C051-FD3C-1E43-B3BF-99F002E37270}"/>
              </a:ext>
            </a:extLst>
          </p:cNvPr>
          <p:cNvSpPr>
            <a:spLocks noChangeArrowheads="1"/>
          </p:cNvSpPr>
          <p:nvPr/>
        </p:nvSpPr>
        <p:spPr bwMode="auto">
          <a:xfrm>
            <a:off x="366793" y="401638"/>
            <a:ext cx="45616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dirty="0">
                <a:solidFill>
                  <a:schemeClr val="bg1"/>
                </a:solidFill>
                <a:latin typeface="Gill Sans MT" panose="020B0502020104020203" pitchFamily="34" charset="77"/>
              </a:rPr>
              <a:t>Reading overview</a:t>
            </a:r>
          </a:p>
        </p:txBody>
      </p:sp>
      <p:sp>
        <p:nvSpPr>
          <p:cNvPr id="11" name="Rectangle 10">
            <a:extLst>
              <a:ext uri="{FF2B5EF4-FFF2-40B4-BE49-F238E27FC236}">
                <a16:creationId xmlns:a16="http://schemas.microsoft.com/office/drawing/2014/main" id="{737347AD-24E6-3C4D-9703-B13A8EC4FFF3}"/>
              </a:ext>
            </a:extLst>
          </p:cNvPr>
          <p:cNvSpPr/>
          <p:nvPr/>
        </p:nvSpPr>
        <p:spPr>
          <a:xfrm>
            <a:off x="294468" y="1177925"/>
            <a:ext cx="11530739"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2200" dirty="0">
                <a:solidFill>
                  <a:schemeClr val="bg2">
                    <a:lumMod val="10000"/>
                  </a:schemeClr>
                </a:solidFill>
                <a:latin typeface="Gill Sans MT" panose="020B0502020104020203" pitchFamily="34" charset="77"/>
              </a:rPr>
              <a:t>The reading test consists of a single test paper with three unrelated reading texts. Children are given 60 minutes in total, which includes reading the texts and answering the questions.</a:t>
            </a:r>
          </a:p>
          <a:p>
            <a:pPr marL="342900" indent="-160338">
              <a:buFont typeface="Arial" panose="020B0604020202020204" pitchFamily="34" charset="0"/>
              <a:buChar char="•"/>
              <a:defRPr/>
            </a:pPr>
            <a:endParaRPr lang="en-GB" sz="22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200" dirty="0">
                <a:solidFill>
                  <a:schemeClr val="bg2">
                    <a:lumMod val="10000"/>
                  </a:schemeClr>
                </a:solidFill>
                <a:latin typeface="Gill Sans MT" panose="020B0502020104020203" pitchFamily="34" charset="77"/>
              </a:rPr>
              <a:t>A total of 50 marks are available.</a:t>
            </a:r>
          </a:p>
          <a:p>
            <a:pPr marL="342900" indent="-160338">
              <a:buFont typeface="Arial" panose="020B0604020202020204" pitchFamily="34" charset="0"/>
              <a:buChar char="•"/>
              <a:defRPr/>
            </a:pPr>
            <a:endParaRPr lang="en-GB" sz="22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200" dirty="0">
                <a:solidFill>
                  <a:schemeClr val="bg2">
                    <a:lumMod val="10000"/>
                  </a:schemeClr>
                </a:solidFill>
                <a:latin typeface="Gill Sans MT" panose="020B0502020104020203" pitchFamily="34" charset="77"/>
              </a:rPr>
              <a:t>Questions are designed to assess the comprehension and understanding of a child’s reading. </a:t>
            </a:r>
          </a:p>
          <a:p>
            <a:pPr marL="342900" indent="-160338">
              <a:buFont typeface="Arial" panose="020B0604020202020204" pitchFamily="34" charset="0"/>
              <a:buChar char="•"/>
              <a:defRPr/>
            </a:pPr>
            <a:endParaRPr lang="en-GB" sz="22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200" dirty="0">
                <a:solidFill>
                  <a:schemeClr val="bg2">
                    <a:lumMod val="10000"/>
                  </a:schemeClr>
                </a:solidFill>
                <a:latin typeface="Gill Sans MT" panose="020B0502020104020203" pitchFamily="34" charset="77"/>
              </a:rPr>
              <a:t>During the reading paper, a child’s inference and deduction skills are thoroughly tested. They will also be expected to answer questions on authorial choices: explaining why an author has chosen to use particular vocabulary, grammar and text features. </a:t>
            </a:r>
          </a:p>
          <a:p>
            <a:pPr marL="342900" indent="-160338">
              <a:buFont typeface="Arial" panose="020B0604020202020204" pitchFamily="34" charset="0"/>
              <a:buChar char="•"/>
              <a:defRPr/>
            </a:pPr>
            <a:endParaRPr lang="en-GB" sz="2200" dirty="0">
              <a:solidFill>
                <a:schemeClr val="bg2">
                  <a:lumMod val="10000"/>
                </a:schemeClr>
              </a:solidFill>
              <a:latin typeface="Gill Sans MT" panose="020B0502020104020203" pitchFamily="34" charset="77"/>
            </a:endParaRPr>
          </a:p>
          <a:p>
            <a:pPr marL="342900" indent="-160338">
              <a:buFont typeface="Arial" panose="020B0604020202020204" pitchFamily="34" charset="0"/>
              <a:buChar char="•"/>
              <a:defRPr/>
            </a:pPr>
            <a:r>
              <a:rPr lang="en-GB" sz="2200" dirty="0">
                <a:solidFill>
                  <a:schemeClr val="bg2">
                    <a:lumMod val="10000"/>
                  </a:schemeClr>
                </a:solidFill>
                <a:latin typeface="Gill Sans MT" panose="020B0502020104020203" pitchFamily="34" charset="77"/>
              </a:rPr>
              <a:t>Some questions are multiple choice or selected response; others require short answers and some require an extended response or explanation.</a:t>
            </a:r>
          </a:p>
        </p:txBody>
      </p:sp>
      <p:pic>
        <p:nvPicPr>
          <p:cNvPr id="6" name="Picture 5">
            <a:extLst>
              <a:ext uri="{FF2B5EF4-FFF2-40B4-BE49-F238E27FC236}">
                <a16:creationId xmlns:a16="http://schemas.microsoft.com/office/drawing/2014/main" id="{33DF0601-78A5-4904-94B0-1CE9C59A914B}"/>
              </a:ext>
            </a:extLst>
          </p:cNvPr>
          <p:cNvPicPr>
            <a:picLocks noChangeAspect="1"/>
          </p:cNvPicPr>
          <p:nvPr/>
        </p:nvPicPr>
        <p:blipFill rotWithShape="1">
          <a:blip r:embed="rId2"/>
          <a:srcRect l="3893" t="2420" r="2963" b="44857"/>
          <a:stretch/>
        </p:blipFill>
        <p:spPr>
          <a:xfrm>
            <a:off x="10694504" y="85880"/>
            <a:ext cx="1304973" cy="103648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E8442DFA6D5A499C0DB6B916D7736B" ma:contentTypeVersion="13" ma:contentTypeDescription="Create a new document." ma:contentTypeScope="" ma:versionID="07066f234e1d4cc9e526376b33a8b367">
  <xsd:schema xmlns:xsd="http://www.w3.org/2001/XMLSchema" xmlns:xs="http://www.w3.org/2001/XMLSchema" xmlns:p="http://schemas.microsoft.com/office/2006/metadata/properties" xmlns:ns3="0e023eb7-0dff-4db2-b507-ca62f19469cf" xmlns:ns4="ddf6562d-e82e-40ba-86b8-9485e53bb482" targetNamespace="http://schemas.microsoft.com/office/2006/metadata/properties" ma:root="true" ma:fieldsID="bdc9606b29cbf9556ccd37bb63d28353" ns3:_="" ns4:_="">
    <xsd:import namespace="0e023eb7-0dff-4db2-b507-ca62f19469cf"/>
    <xsd:import namespace="ddf6562d-e82e-40ba-86b8-9485e53bb48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023eb7-0dff-4db2-b507-ca62f19469c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f6562d-e82e-40ba-86b8-9485e53bb48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E7BCA1-9255-4664-98DD-71D75721D3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023eb7-0dff-4db2-b507-ca62f19469cf"/>
    <ds:schemaRef ds:uri="ddf6562d-e82e-40ba-86b8-9485e53bb4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7D6C39-9F71-48F3-9C0E-9FB950F90EBE}">
  <ds:schemaRefs>
    <ds:schemaRef ds:uri="http://schemas.microsoft.com/sharepoint/v3/contenttype/forms"/>
  </ds:schemaRefs>
</ds:datastoreItem>
</file>

<file path=customXml/itemProps3.xml><?xml version="1.0" encoding="utf-8"?>
<ds:datastoreItem xmlns:ds="http://schemas.openxmlformats.org/officeDocument/2006/customXml" ds:itemID="{A5ED43CE-3C73-4BB0-9500-667BF469372F}">
  <ds:schemaRefs>
    <ds:schemaRef ds:uri="http://purl.org/dc/dcmitype/"/>
    <ds:schemaRef ds:uri="http://www.w3.org/XML/1998/namespace"/>
    <ds:schemaRef ds:uri="ddf6562d-e82e-40ba-86b8-9485e53bb482"/>
    <ds:schemaRef ds:uri="0e023eb7-0dff-4db2-b507-ca62f19469cf"/>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TM03457491[[fn=Metropolitan]]</Template>
  <TotalTime>511</TotalTime>
  <Words>1398</Words>
  <Application>Microsoft Office PowerPoint</Application>
  <PresentationFormat>Widescreen</PresentationFormat>
  <Paragraphs>168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 Light</vt:lpstr>
      <vt:lpstr>Gill Sans MT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Reading</vt:lpstr>
      <vt:lpstr>PowerPoint Presentation</vt:lpstr>
      <vt:lpstr>PowerPoint Presentation</vt:lpstr>
      <vt:lpstr>PowerPoint Presentation</vt:lpstr>
      <vt:lpstr>Grammar, Punctuation &amp; Spelling</vt:lpstr>
      <vt:lpstr>PowerPoint Presentation</vt:lpstr>
      <vt:lpstr>PowerPoint Presentation</vt:lpstr>
      <vt:lpstr>PowerPoint Presentation</vt:lpstr>
      <vt:lpstr>Mathematics</vt:lpstr>
      <vt:lpstr>PowerPoint Presentation</vt:lpstr>
      <vt:lpstr>PowerPoint Presentation</vt:lpstr>
      <vt:lpstr>PowerPoint Presentation</vt:lpstr>
      <vt:lpstr>PowerPoint Presentation</vt:lpstr>
      <vt:lpstr>Helping the Children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Simon Beahan</cp:lastModifiedBy>
  <cp:revision>108</cp:revision>
  <cp:lastPrinted>2022-02-08T13:34:08Z</cp:lastPrinted>
  <dcterms:created xsi:type="dcterms:W3CDTF">2014-10-03T07:47:39Z</dcterms:created>
  <dcterms:modified xsi:type="dcterms:W3CDTF">2022-02-09T10:44:44Z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0x010100B0E8442DFA6D5A499C0DB6B916D7736B</vt:lpwstr>
  </property>
</Properties>
</file>